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7.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8.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9.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0.xml" ContentType="application/vnd.openxmlformats-officedocument.drawingml.chartshapes+xml"/>
  <Override PartName="/ppt/charts/chart17.xml" ContentType="application/vnd.openxmlformats-officedocument.drawingml.chart+xml"/>
  <Override PartName="/ppt/drawings/drawing11.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4"/>
  </p:sldMasterIdLst>
  <p:notesMasterIdLst>
    <p:notesMasterId r:id="rId31"/>
  </p:notesMasterIdLst>
  <p:handoutMasterIdLst>
    <p:handoutMasterId r:id="rId32"/>
  </p:handoutMasterIdLst>
  <p:sldIdLst>
    <p:sldId id="258" r:id="rId5"/>
    <p:sldId id="262" r:id="rId6"/>
    <p:sldId id="293" r:id="rId7"/>
    <p:sldId id="295" r:id="rId8"/>
    <p:sldId id="296" r:id="rId9"/>
    <p:sldId id="298" r:id="rId10"/>
    <p:sldId id="299" r:id="rId11"/>
    <p:sldId id="300" r:id="rId12"/>
    <p:sldId id="301" r:id="rId13"/>
    <p:sldId id="302" r:id="rId14"/>
    <p:sldId id="303" r:id="rId15"/>
    <p:sldId id="304" r:id="rId16"/>
    <p:sldId id="306" r:id="rId17"/>
    <p:sldId id="307" r:id="rId18"/>
    <p:sldId id="308" r:id="rId19"/>
    <p:sldId id="309" r:id="rId20"/>
    <p:sldId id="310" r:id="rId21"/>
    <p:sldId id="311" r:id="rId22"/>
    <p:sldId id="313" r:id="rId23"/>
    <p:sldId id="314" r:id="rId24"/>
    <p:sldId id="316" r:id="rId25"/>
    <p:sldId id="317" r:id="rId26"/>
    <p:sldId id="318" r:id="rId27"/>
    <p:sldId id="319" r:id="rId28"/>
    <p:sldId id="320" r:id="rId29"/>
    <p:sldId id="321"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9" autoAdjust="0"/>
  </p:normalViewPr>
  <p:slideViewPr>
    <p:cSldViewPr snapToGrid="0">
      <p:cViewPr varScale="1">
        <p:scale>
          <a:sx n="68" d="100"/>
          <a:sy n="68" d="100"/>
        </p:scale>
        <p:origin x="616" y="48"/>
      </p:cViewPr>
      <p:guideLst/>
    </p:cSldViewPr>
  </p:slideViewPr>
  <p:notesTextViewPr>
    <p:cViewPr>
      <p:scale>
        <a:sx n="1" d="1"/>
        <a:sy n="1" d="1"/>
      </p:scale>
      <p:origin x="0" y="0"/>
    </p:cViewPr>
  </p:notesTextViewPr>
  <p:notesViewPr>
    <p:cSldViewPr snapToGrid="0">
      <p:cViewPr>
        <p:scale>
          <a:sx n="50" d="100"/>
          <a:sy n="50" d="100"/>
        </p:scale>
        <p:origin x="3403"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0.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3.846188945096606E-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6149350555791689E-2"/>
          <c:y val="6.0816352692712974E-2"/>
          <c:w val="0.71129098198269591"/>
          <c:h val="0.92155611541895655"/>
        </c:manualLayout>
      </c:layout>
      <c:pie3DChart>
        <c:varyColors val="1"/>
        <c:ser>
          <c:idx val="0"/>
          <c:order val="0"/>
          <c:tx>
            <c:strRef>
              <c:f>Sheet1!$C$3</c:f>
              <c:strCache>
                <c:ptCount val="1"/>
                <c:pt idx="0">
                  <c:v>% HOLDING</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0-D120-4C83-9D05-3E727DEFF40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2-D120-4C83-9D05-3E727DEFF40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4-D120-4C83-9D05-3E727DEFF40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6-D120-4C83-9D05-3E727DEFF40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8-D120-4C83-9D05-3E727DEFF405}"/>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A-D120-4C83-9D05-3E727DEFF405}"/>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C-D120-4C83-9D05-3E727DEFF405}"/>
              </c:ext>
            </c:extLst>
          </c:dPt>
          <c:dLbls>
            <c:dLbl>
              <c:idx val="0"/>
              <c:layout>
                <c:manualLayout>
                  <c:x val="-8.295610824871158E-2"/>
                  <c:y val="2.1707326808608304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D120-4C83-9D05-3E727DEFF405}"/>
                </c:ext>
              </c:extLst>
            </c:dLbl>
            <c:dLbl>
              <c:idx val="2"/>
              <c:layout/>
              <c:tx>
                <c:rich>
                  <a:bodyPr/>
                  <a:lstStyle/>
                  <a:p>
                    <a:r>
                      <a:rPr lang="en-US" dirty="0" smtClean="0"/>
                      <a:t>15%</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D120-4C83-9D05-3E727DEFF405}"/>
                </c:ext>
              </c:extLst>
            </c:dLbl>
            <c:dLbl>
              <c:idx val="4"/>
              <c:delete val="1"/>
              <c:extLst>
                <c:ext xmlns:c15="http://schemas.microsoft.com/office/drawing/2012/chart" uri="{CE6537A1-D6FC-4f65-9D91-7224C49458BB}"/>
                <c:ext xmlns:c16="http://schemas.microsoft.com/office/drawing/2014/chart" uri="{C3380CC4-5D6E-409C-BE32-E72D297353CC}">
                  <c16:uniqueId val="{00000008-D120-4C83-9D05-3E727DEFF405}"/>
                </c:ext>
              </c:extLst>
            </c:dLbl>
            <c:dLbl>
              <c:idx val="5"/>
              <c:layout>
                <c:manualLayout>
                  <c:x val="7.4590360274041687E-2"/>
                  <c:y val="2.2046764788375309E-2"/>
                </c:manualLayout>
              </c:layout>
              <c:tx>
                <c:rich>
                  <a:bodyPr rot="0" spcFirstLastPara="1" vertOverflow="clip" horzOverflow="clip"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sz="1800" b="1">
                        <a:solidFill>
                          <a:schemeClr val="tx1"/>
                        </a:solidFill>
                      </a:rPr>
                      <a:t>13%</a:t>
                    </a:r>
                  </a:p>
                </c:rich>
              </c:tx>
              <c:spPr>
                <a:no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A-D120-4C83-9D05-3E727DEFF405}"/>
                </c:ext>
              </c:extLst>
            </c:dLbl>
            <c:dLbl>
              <c:idx val="6"/>
              <c:layout>
                <c:manualLayout>
                  <c:x val="-4.949985952121992E-3"/>
                  <c:y val="1.0473759567111544E-2"/>
                </c:manualLayout>
              </c:layout>
              <c:tx>
                <c:rich>
                  <a:bodyPr/>
                  <a:lstStyle/>
                  <a:p>
                    <a:r>
                      <a:rPr lang="en-US" sz="1800" b="1">
                        <a:solidFill>
                          <a:schemeClr val="tx1"/>
                        </a:solidFill>
                      </a:rPr>
                      <a:t>9%</a:t>
                    </a:r>
                  </a:p>
                </c:rich>
              </c:tx>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C-D120-4C83-9D05-3E727DEFF4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Sheet1!$B$4:$B$10</c:f>
              <c:strCache>
                <c:ptCount val="7"/>
                <c:pt idx="0">
                  <c:v>Promoters - 45% (GAIL-22.5% &amp; BPCL- 22.5%)</c:v>
                </c:pt>
                <c:pt idx="1">
                  <c:v>Government of NCT of Delhi - 5%</c:v>
                </c:pt>
                <c:pt idx="2">
                  <c:v>Foreign Institution Investors - 15%</c:v>
                </c:pt>
                <c:pt idx="3">
                  <c:v>Mutual Funds - 13%</c:v>
                </c:pt>
                <c:pt idx="4">
                  <c:v>Indian Financial Institutions  &amp; Banks - %</c:v>
                </c:pt>
                <c:pt idx="5">
                  <c:v>Insurance Companies - 13%</c:v>
                </c:pt>
                <c:pt idx="6">
                  <c:v>Public / Others - 9%</c:v>
                </c:pt>
              </c:strCache>
            </c:strRef>
          </c:cat>
          <c:val>
            <c:numRef>
              <c:f>Sheet1!$C$4:$C$10</c:f>
              <c:numCache>
                <c:formatCode>0</c:formatCode>
                <c:ptCount val="7"/>
                <c:pt idx="0">
                  <c:v>45</c:v>
                </c:pt>
                <c:pt idx="1">
                  <c:v>5</c:v>
                </c:pt>
                <c:pt idx="2">
                  <c:v>15</c:v>
                </c:pt>
                <c:pt idx="3">
                  <c:v>13</c:v>
                </c:pt>
                <c:pt idx="4">
                  <c:v>0</c:v>
                </c:pt>
                <c:pt idx="5">
                  <c:v>13</c:v>
                </c:pt>
                <c:pt idx="6">
                  <c:v>9</c:v>
                </c:pt>
              </c:numCache>
            </c:numRef>
          </c:val>
          <c:extLst>
            <c:ext xmlns:c16="http://schemas.microsoft.com/office/drawing/2014/chart" uri="{C3380CC4-5D6E-409C-BE32-E72D297353CC}">
              <c16:uniqueId val="{0000000D-D120-4C83-9D05-3E727DEFF405}"/>
            </c:ext>
          </c:extLst>
        </c:ser>
        <c:ser>
          <c:idx val="1"/>
          <c:order val="1"/>
          <c:tx>
            <c:strRef>
              <c:f>Sheet1!$C$3</c:f>
              <c:strCache>
                <c:ptCount val="1"/>
                <c:pt idx="0">
                  <c:v>% HOLDING</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F-D120-4C83-9D05-3E727DEFF40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11-D120-4C83-9D05-3E727DEFF40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3-D120-4C83-9D05-3E727DEFF40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5-D120-4C83-9D05-3E727DEFF40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7-D120-4C83-9D05-3E727DEFF405}"/>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19-D120-4C83-9D05-3E727DEFF405}"/>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E708-4199-A1F3-BAF423605BE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Sheet1!$B$4:$B$10</c:f>
              <c:strCache>
                <c:ptCount val="7"/>
                <c:pt idx="0">
                  <c:v>Promoters - 45% (GAIL-22.5% &amp; BPCL- 22.5%)</c:v>
                </c:pt>
                <c:pt idx="1">
                  <c:v>Government of NCT of Delhi - 5%</c:v>
                </c:pt>
                <c:pt idx="2">
                  <c:v>Foreign Institution Investors - 15%</c:v>
                </c:pt>
                <c:pt idx="3">
                  <c:v>Mutual Funds - 13%</c:v>
                </c:pt>
                <c:pt idx="4">
                  <c:v>Indian Financial Institutions  &amp; Banks - %</c:v>
                </c:pt>
                <c:pt idx="5">
                  <c:v>Insurance Companies - 13%</c:v>
                </c:pt>
                <c:pt idx="6">
                  <c:v>Public / Others - 9%</c:v>
                </c:pt>
              </c:strCache>
            </c:strRef>
          </c:cat>
          <c:val>
            <c:numRef>
              <c:f>Sheet1!$C$4:$C$10</c:f>
              <c:numCache>
                <c:formatCode>0</c:formatCode>
                <c:ptCount val="7"/>
                <c:pt idx="0">
                  <c:v>45</c:v>
                </c:pt>
                <c:pt idx="1">
                  <c:v>5</c:v>
                </c:pt>
                <c:pt idx="2">
                  <c:v>15</c:v>
                </c:pt>
                <c:pt idx="3">
                  <c:v>13</c:v>
                </c:pt>
                <c:pt idx="4">
                  <c:v>0</c:v>
                </c:pt>
                <c:pt idx="5">
                  <c:v>13</c:v>
                </c:pt>
                <c:pt idx="6">
                  <c:v>9</c:v>
                </c:pt>
              </c:numCache>
            </c:numRef>
          </c:val>
          <c:extLst>
            <c:ext xmlns:c16="http://schemas.microsoft.com/office/drawing/2014/chart" uri="{C3380CC4-5D6E-409C-BE32-E72D297353CC}">
              <c16:uniqueId val="{0000001A-D120-4C83-9D05-3E727DEFF405}"/>
            </c:ext>
          </c:extLst>
        </c:ser>
        <c:dLbls>
          <c:showLegendKey val="0"/>
          <c:showVal val="0"/>
          <c:showCatName val="0"/>
          <c:showSerName val="0"/>
          <c:showPercent val="1"/>
          <c:showBubbleSize val="0"/>
          <c:showLeaderLines val="0"/>
        </c:dLbls>
      </c:pie3DChart>
      <c:spPr>
        <a:noFill/>
        <a:ln>
          <a:noFill/>
        </a:ln>
        <a:effectLst/>
      </c:spPr>
    </c:plotArea>
    <c:legend>
      <c:legendPos val="b"/>
      <c:legendEntry>
        <c:idx val="4"/>
        <c:delete val="1"/>
      </c:legendEntry>
      <c:layout>
        <c:manualLayout>
          <c:xMode val="edge"/>
          <c:yMode val="edge"/>
          <c:x val="0.8247766747592048"/>
          <c:y val="7.9202843790353837E-4"/>
          <c:w val="0.15785735640547219"/>
          <c:h val="0.892916938671278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6">
                    <a:tint val="44000"/>
                  </a:schemeClr>
                </a:gs>
                <a:gs pos="75000">
                  <a:schemeClr val="accent6">
                    <a:tint val="44000"/>
                    <a:lumMod val="60000"/>
                    <a:lumOff val="40000"/>
                  </a:schemeClr>
                </a:gs>
                <a:gs pos="51000">
                  <a:schemeClr val="accent6">
                    <a:tint val="44000"/>
                    <a:alpha val="75000"/>
                  </a:schemeClr>
                </a:gs>
                <a:gs pos="100000">
                  <a:schemeClr val="accent6">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Sheet1!$B$2</c:f>
            </c:numRef>
          </c:val>
          <c:extLst>
            <c:ext xmlns:c16="http://schemas.microsoft.com/office/drawing/2014/chart" uri="{C3380CC4-5D6E-409C-BE32-E72D297353CC}">
              <c16:uniqueId val="{00000000-D93D-4C01-A8A3-857A340E0BD8}"/>
            </c:ext>
          </c:extLst>
        </c:ser>
        <c:ser>
          <c:idx val="1"/>
          <c:order val="1"/>
          <c:tx>
            <c:strRef>
              <c:f>Sheet1!$C$1</c:f>
              <c:strCache>
                <c:ptCount val="1"/>
                <c:pt idx="0">
                  <c:v>March'18</c:v>
                </c:pt>
              </c:strCache>
            </c:strRef>
          </c:tx>
          <c:spPr>
            <a:gradFill flip="none" rotWithShape="1">
              <a:gsLst>
                <a:gs pos="0">
                  <a:schemeClr val="accent6">
                    <a:tint val="58000"/>
                  </a:schemeClr>
                </a:gs>
                <a:gs pos="75000">
                  <a:schemeClr val="accent6">
                    <a:tint val="58000"/>
                    <a:lumMod val="60000"/>
                    <a:lumOff val="40000"/>
                  </a:schemeClr>
                </a:gs>
                <a:gs pos="51000">
                  <a:schemeClr val="accent6">
                    <a:tint val="58000"/>
                    <a:alpha val="75000"/>
                  </a:schemeClr>
                </a:gs>
                <a:gs pos="100000">
                  <a:schemeClr val="accent6">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Sheet1!$C$2</c:f>
            </c:numRef>
          </c:val>
          <c:extLst>
            <c:ext xmlns:c16="http://schemas.microsoft.com/office/drawing/2014/chart" uri="{C3380CC4-5D6E-409C-BE32-E72D297353CC}">
              <c16:uniqueId val="{00000001-D93D-4C01-A8A3-857A340E0BD8}"/>
            </c:ext>
          </c:extLst>
        </c:ser>
        <c:ser>
          <c:idx val="2"/>
          <c:order val="2"/>
          <c:tx>
            <c:strRef>
              <c:f>Sheet1!$D$1</c:f>
              <c:strCache>
                <c:ptCount val="1"/>
                <c:pt idx="0">
                  <c:v>March'19</c:v>
                </c:pt>
              </c:strCache>
            </c:strRef>
          </c:tx>
          <c:spPr>
            <a:gradFill flip="none" rotWithShape="1">
              <a:gsLst>
                <a:gs pos="0">
                  <a:schemeClr val="accent6">
                    <a:tint val="72000"/>
                  </a:schemeClr>
                </a:gs>
                <a:gs pos="75000">
                  <a:schemeClr val="accent6">
                    <a:tint val="72000"/>
                    <a:lumMod val="60000"/>
                    <a:lumOff val="40000"/>
                  </a:schemeClr>
                </a:gs>
                <a:gs pos="51000">
                  <a:schemeClr val="accent6">
                    <a:tint val="72000"/>
                    <a:alpha val="75000"/>
                  </a:schemeClr>
                </a:gs>
                <a:gs pos="100000">
                  <a:schemeClr val="accent6">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Sheet1!$D$2</c:f>
            </c:numRef>
          </c:val>
          <c:extLst>
            <c:ext xmlns:c16="http://schemas.microsoft.com/office/drawing/2014/chart" uri="{C3380CC4-5D6E-409C-BE32-E72D297353CC}">
              <c16:uniqueId val="{00000002-D93D-4C01-A8A3-857A340E0BD8}"/>
            </c:ext>
          </c:extLst>
        </c:ser>
        <c:ser>
          <c:idx val="3"/>
          <c:order val="3"/>
          <c:tx>
            <c:strRef>
              <c:f>Sheet1!$E$1</c:f>
              <c:strCache>
                <c:ptCount val="1"/>
                <c:pt idx="0">
                  <c:v>March'20</c:v>
                </c:pt>
              </c:strCache>
            </c:strRef>
          </c:tx>
          <c:spPr>
            <a:gradFill flip="none" rotWithShape="1">
              <a:gsLst>
                <a:gs pos="0">
                  <a:schemeClr val="accent6">
                    <a:tint val="86000"/>
                  </a:schemeClr>
                </a:gs>
                <a:gs pos="75000">
                  <a:schemeClr val="accent6">
                    <a:tint val="86000"/>
                    <a:lumMod val="60000"/>
                    <a:lumOff val="40000"/>
                  </a:schemeClr>
                </a:gs>
                <a:gs pos="51000">
                  <a:schemeClr val="accent6">
                    <a:tint val="86000"/>
                    <a:alpha val="75000"/>
                  </a:schemeClr>
                </a:gs>
                <a:gs pos="100000">
                  <a:schemeClr val="accent6">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Sheet1!$E$2</c:f>
              <c:numCache>
                <c:formatCode>General</c:formatCode>
                <c:ptCount val="1"/>
                <c:pt idx="0">
                  <c:v>12324</c:v>
                </c:pt>
              </c:numCache>
            </c:numRef>
          </c:val>
          <c:extLst>
            <c:ext xmlns:c16="http://schemas.microsoft.com/office/drawing/2014/chart" uri="{C3380CC4-5D6E-409C-BE32-E72D297353CC}">
              <c16:uniqueId val="{00000003-D93D-4C01-A8A3-857A340E0BD8}"/>
            </c:ext>
          </c:extLst>
        </c:ser>
        <c:ser>
          <c:idx val="4"/>
          <c:order val="4"/>
          <c:tx>
            <c:strRef>
              <c:f>Sheet1!$F$1</c:f>
              <c:strCache>
                <c:ptCount val="1"/>
                <c:pt idx="0">
                  <c:v>March'21</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Sheet1!$F$2</c:f>
              <c:numCache>
                <c:formatCode>General</c:formatCode>
                <c:ptCount val="1"/>
                <c:pt idx="0">
                  <c:v>9575</c:v>
                </c:pt>
              </c:numCache>
            </c:numRef>
          </c:val>
          <c:extLst>
            <c:ext xmlns:c16="http://schemas.microsoft.com/office/drawing/2014/chart" uri="{C3380CC4-5D6E-409C-BE32-E72D297353CC}">
              <c16:uniqueId val="{00000004-D93D-4C01-A8A3-857A340E0BD8}"/>
            </c:ext>
          </c:extLst>
        </c:ser>
        <c:ser>
          <c:idx val="5"/>
          <c:order val="5"/>
          <c:tx>
            <c:strRef>
              <c:f>Sheet1!$G$1</c:f>
              <c:strCache>
                <c:ptCount val="1"/>
                <c:pt idx="0">
                  <c:v>March'22</c:v>
                </c:pt>
              </c:strCache>
            </c:strRef>
          </c:tx>
          <c:spPr>
            <a:gradFill flip="none" rotWithShape="1">
              <a:gsLst>
                <a:gs pos="0">
                  <a:schemeClr val="accent6">
                    <a:shade val="86000"/>
                  </a:schemeClr>
                </a:gs>
                <a:gs pos="75000">
                  <a:schemeClr val="accent6">
                    <a:shade val="86000"/>
                    <a:lumMod val="60000"/>
                    <a:lumOff val="40000"/>
                  </a:schemeClr>
                </a:gs>
                <a:gs pos="51000">
                  <a:schemeClr val="accent6">
                    <a:shade val="86000"/>
                    <a:alpha val="75000"/>
                  </a:schemeClr>
                </a:gs>
                <a:gs pos="100000">
                  <a:schemeClr val="accent6">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Sheet1!$G$2</c:f>
              <c:numCache>
                <c:formatCode>General</c:formatCode>
                <c:ptCount val="1"/>
                <c:pt idx="0">
                  <c:v>13071</c:v>
                </c:pt>
              </c:numCache>
            </c:numRef>
          </c:val>
          <c:extLst>
            <c:ext xmlns:c16="http://schemas.microsoft.com/office/drawing/2014/chart" uri="{C3380CC4-5D6E-409C-BE32-E72D297353CC}">
              <c16:uniqueId val="{00000005-D93D-4C01-A8A3-857A340E0BD8}"/>
            </c:ext>
          </c:extLst>
        </c:ser>
        <c:ser>
          <c:idx val="6"/>
          <c:order val="6"/>
          <c:tx>
            <c:strRef>
              <c:f>Sheet1!$H$1</c:f>
              <c:strCache>
                <c:ptCount val="1"/>
                <c:pt idx="0">
                  <c:v>March'23</c:v>
                </c:pt>
              </c:strCache>
            </c:strRef>
          </c:tx>
          <c:spPr>
            <a:gradFill flip="none" rotWithShape="1">
              <a:gsLst>
                <a:gs pos="0">
                  <a:schemeClr val="accent6">
                    <a:shade val="47000"/>
                  </a:schemeClr>
                </a:gs>
                <a:gs pos="75000">
                  <a:schemeClr val="accent6">
                    <a:shade val="47000"/>
                    <a:lumMod val="60000"/>
                    <a:lumOff val="40000"/>
                  </a:schemeClr>
                </a:gs>
                <a:gs pos="51000">
                  <a:schemeClr val="accent6">
                    <a:shade val="47000"/>
                    <a:alpha val="75000"/>
                  </a:schemeClr>
                </a:gs>
                <a:gs pos="100000">
                  <a:schemeClr val="accent6">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Sheet1!$H$2</c:f>
              <c:numCache>
                <c:formatCode>General</c:formatCode>
                <c:ptCount val="1"/>
                <c:pt idx="0">
                  <c:v>16112</c:v>
                </c:pt>
              </c:numCache>
            </c:numRef>
          </c:val>
          <c:extLst>
            <c:ext xmlns:c16="http://schemas.microsoft.com/office/drawing/2014/chart" uri="{C3380CC4-5D6E-409C-BE32-E72D297353CC}">
              <c16:uniqueId val="{00000006-D93D-4C01-A8A3-857A340E0BD8}"/>
            </c:ext>
          </c:extLst>
        </c:ser>
        <c:ser>
          <c:idx val="7"/>
          <c:order val="7"/>
          <c:tx>
            <c:strRef>
              <c:f>Sheet1!$I$1</c:f>
              <c:strCache>
                <c:ptCount val="1"/>
                <c:pt idx="0">
                  <c:v>March'24</c:v>
                </c:pt>
              </c:strCache>
            </c:strRef>
          </c:tx>
          <c:spPr>
            <a:gradFill flip="none" rotWithShape="1">
              <a:gsLst>
                <a:gs pos="0">
                  <a:schemeClr val="accent6">
                    <a:shade val="45000"/>
                  </a:schemeClr>
                </a:gs>
                <a:gs pos="75000">
                  <a:schemeClr val="accent6">
                    <a:shade val="45000"/>
                    <a:lumMod val="60000"/>
                    <a:lumOff val="40000"/>
                  </a:schemeClr>
                </a:gs>
                <a:gs pos="51000">
                  <a:schemeClr val="accent6">
                    <a:shade val="45000"/>
                    <a:alpha val="75000"/>
                  </a:schemeClr>
                </a:gs>
                <a:gs pos="100000">
                  <a:schemeClr val="accent6">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Sheet1!$I$2</c:f>
              <c:numCache>
                <c:formatCode>General</c:formatCode>
                <c:ptCount val="1"/>
                <c:pt idx="0">
                  <c:v>16468</c:v>
                </c:pt>
              </c:numCache>
            </c:numRef>
          </c:val>
          <c:extLst>
            <c:ext xmlns:c16="http://schemas.microsoft.com/office/drawing/2014/chart" uri="{C3380CC4-5D6E-409C-BE32-E72D297353CC}">
              <c16:uniqueId val="{00000007-D93D-4C01-A8A3-857A340E0BD8}"/>
            </c:ext>
          </c:extLst>
        </c:ser>
        <c:ser>
          <c:idx val="8"/>
          <c:order val="8"/>
          <c:tx>
            <c:strRef>
              <c:f>Sheet1!$J$1</c:f>
              <c:strCache>
                <c:ptCount val="1"/>
                <c:pt idx="0">
                  <c:v>March'25</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Sheet1!$J$2</c:f>
              <c:numCache>
                <c:formatCode>General</c:formatCode>
                <c:ptCount val="1"/>
                <c:pt idx="0">
                  <c:v>17360</c:v>
                </c:pt>
              </c:numCache>
            </c:numRef>
          </c:val>
          <c:extLst>
            <c:ext xmlns:c16="http://schemas.microsoft.com/office/drawing/2014/chart" uri="{C3380CC4-5D6E-409C-BE32-E72D297353CC}">
              <c16:uniqueId val="{00000008-D93D-4C01-A8A3-857A340E0BD8}"/>
            </c:ext>
          </c:extLst>
        </c:ser>
        <c:dLbls>
          <c:dLblPos val="outEnd"/>
          <c:showLegendKey val="0"/>
          <c:showVal val="1"/>
          <c:showCatName val="0"/>
          <c:showSerName val="0"/>
          <c:showPercent val="0"/>
          <c:showBubbleSize val="0"/>
        </c:dLbls>
        <c:gapWidth val="355"/>
        <c:overlap val="-70"/>
        <c:axId val="384608096"/>
        <c:axId val="384608488"/>
      </c:barChart>
      <c:catAx>
        <c:axId val="38460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608488"/>
        <c:crosses val="autoZero"/>
        <c:auto val="1"/>
        <c:lblAlgn val="ctr"/>
        <c:lblOffset val="100"/>
        <c:noMultiLvlLbl val="0"/>
      </c:catAx>
      <c:valAx>
        <c:axId val="384608488"/>
        <c:scaling>
          <c:orientation val="minMax"/>
        </c:scaling>
        <c:delete val="1"/>
        <c:axPos val="l"/>
        <c:numFmt formatCode="General" sourceLinked="1"/>
        <c:majorTickMark val="none"/>
        <c:minorTickMark val="none"/>
        <c:tickLblPos val="nextTo"/>
        <c:crossAx val="384608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3.9940416930642292E-2"/>
          <c:y val="6.7460317460317457E-2"/>
          <c:w val="0.94831242089154966"/>
          <c:h val="0.73741782277215351"/>
        </c:manualLayout>
      </c:layout>
      <c:barChart>
        <c:barDir val="col"/>
        <c:grouping val="clustered"/>
        <c:varyColors val="0"/>
        <c:ser>
          <c:idx val="0"/>
          <c:order val="0"/>
          <c:tx>
            <c:strRef>
              <c:f>Sheet1!$B$1</c:f>
              <c:strCache>
                <c:ptCount val="1"/>
                <c:pt idx="0">
                  <c:v>March'17</c:v>
                </c:pt>
              </c:strCache>
            </c:strRef>
          </c:tx>
          <c:spPr>
            <a:gradFill flip="none" rotWithShape="1">
              <a:gsLst>
                <a:gs pos="0">
                  <a:schemeClr val="accent4">
                    <a:tint val="44000"/>
                  </a:schemeClr>
                </a:gs>
                <a:gs pos="75000">
                  <a:schemeClr val="accent4">
                    <a:tint val="44000"/>
                    <a:lumMod val="60000"/>
                    <a:lumOff val="40000"/>
                  </a:schemeClr>
                </a:gs>
                <a:gs pos="51000">
                  <a:schemeClr val="accent4">
                    <a:tint val="44000"/>
                    <a:alpha val="75000"/>
                  </a:schemeClr>
                </a:gs>
                <a:gs pos="100000">
                  <a:schemeClr val="accent4">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Sheet1!$B$2</c:f>
            </c:numRef>
          </c:val>
          <c:extLst>
            <c:ext xmlns:c16="http://schemas.microsoft.com/office/drawing/2014/chart" uri="{C3380CC4-5D6E-409C-BE32-E72D297353CC}">
              <c16:uniqueId val="{00000000-2278-432F-9311-F8F9DA5D5189}"/>
            </c:ext>
          </c:extLst>
        </c:ser>
        <c:ser>
          <c:idx val="1"/>
          <c:order val="1"/>
          <c:tx>
            <c:strRef>
              <c:f>Sheet1!$C$1</c:f>
              <c:strCache>
                <c:ptCount val="1"/>
                <c:pt idx="0">
                  <c:v>March'18</c:v>
                </c:pt>
              </c:strCache>
            </c:strRef>
          </c:tx>
          <c:spPr>
            <a:gradFill flip="none" rotWithShape="1">
              <a:gsLst>
                <a:gs pos="0">
                  <a:schemeClr val="accent4">
                    <a:tint val="58000"/>
                  </a:schemeClr>
                </a:gs>
                <a:gs pos="75000">
                  <a:schemeClr val="accent4">
                    <a:tint val="58000"/>
                    <a:lumMod val="60000"/>
                    <a:lumOff val="40000"/>
                  </a:schemeClr>
                </a:gs>
                <a:gs pos="51000">
                  <a:schemeClr val="accent4">
                    <a:tint val="58000"/>
                    <a:alpha val="75000"/>
                  </a:schemeClr>
                </a:gs>
                <a:gs pos="100000">
                  <a:schemeClr val="accent4">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Sheet1!$C$2</c:f>
            </c:numRef>
          </c:val>
          <c:extLst>
            <c:ext xmlns:c16="http://schemas.microsoft.com/office/drawing/2014/chart" uri="{C3380CC4-5D6E-409C-BE32-E72D297353CC}">
              <c16:uniqueId val="{00000001-2278-432F-9311-F8F9DA5D5189}"/>
            </c:ext>
          </c:extLst>
        </c:ser>
        <c:ser>
          <c:idx val="2"/>
          <c:order val="2"/>
          <c:tx>
            <c:strRef>
              <c:f>Sheet1!$D$1</c:f>
              <c:strCache>
                <c:ptCount val="1"/>
                <c:pt idx="0">
                  <c:v>March'19</c:v>
                </c:pt>
              </c:strCache>
            </c:strRef>
          </c:tx>
          <c:spPr>
            <a:gradFill flip="none" rotWithShape="1">
              <a:gsLst>
                <a:gs pos="0">
                  <a:schemeClr val="accent4">
                    <a:tint val="72000"/>
                  </a:schemeClr>
                </a:gs>
                <a:gs pos="75000">
                  <a:schemeClr val="accent4">
                    <a:tint val="72000"/>
                    <a:lumMod val="60000"/>
                    <a:lumOff val="40000"/>
                  </a:schemeClr>
                </a:gs>
                <a:gs pos="51000">
                  <a:schemeClr val="accent4">
                    <a:tint val="72000"/>
                    <a:alpha val="75000"/>
                  </a:schemeClr>
                </a:gs>
                <a:gs pos="100000">
                  <a:schemeClr val="accent4">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Sheet1!$D$2</c:f>
            </c:numRef>
          </c:val>
          <c:extLst>
            <c:ext xmlns:c16="http://schemas.microsoft.com/office/drawing/2014/chart" uri="{C3380CC4-5D6E-409C-BE32-E72D297353CC}">
              <c16:uniqueId val="{00000002-2278-432F-9311-F8F9DA5D5189}"/>
            </c:ext>
          </c:extLst>
        </c:ser>
        <c:ser>
          <c:idx val="3"/>
          <c:order val="3"/>
          <c:tx>
            <c:strRef>
              <c:f>Sheet1!$E$1</c:f>
              <c:strCache>
                <c:ptCount val="1"/>
                <c:pt idx="0">
                  <c:v>March'20</c:v>
                </c:pt>
              </c:strCache>
            </c:strRef>
          </c:tx>
          <c:spPr>
            <a:gradFill flip="none" rotWithShape="1">
              <a:gsLst>
                <a:gs pos="0">
                  <a:schemeClr val="accent4">
                    <a:tint val="86000"/>
                  </a:schemeClr>
                </a:gs>
                <a:gs pos="75000">
                  <a:schemeClr val="accent4">
                    <a:tint val="86000"/>
                    <a:lumMod val="60000"/>
                    <a:lumOff val="40000"/>
                  </a:schemeClr>
                </a:gs>
                <a:gs pos="51000">
                  <a:schemeClr val="accent4">
                    <a:tint val="86000"/>
                    <a:alpha val="75000"/>
                  </a:schemeClr>
                </a:gs>
                <a:gs pos="100000">
                  <a:schemeClr val="accent4">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Sheet1!$E$2</c:f>
              <c:numCache>
                <c:formatCode>General</c:formatCode>
                <c:ptCount val="1"/>
                <c:pt idx="0">
                  <c:v>33.67</c:v>
                </c:pt>
              </c:numCache>
            </c:numRef>
          </c:val>
          <c:extLst>
            <c:ext xmlns:c16="http://schemas.microsoft.com/office/drawing/2014/chart" uri="{C3380CC4-5D6E-409C-BE32-E72D297353CC}">
              <c16:uniqueId val="{00000003-2278-432F-9311-F8F9DA5D5189}"/>
            </c:ext>
          </c:extLst>
        </c:ser>
        <c:ser>
          <c:idx val="4"/>
          <c:order val="4"/>
          <c:tx>
            <c:strRef>
              <c:f>Sheet1!$F$1</c:f>
              <c:strCache>
                <c:ptCount val="1"/>
                <c:pt idx="0">
                  <c:v>March'21</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Sheet1!$F$2</c:f>
              <c:numCache>
                <c:formatCode>General</c:formatCode>
                <c:ptCount val="1"/>
                <c:pt idx="0">
                  <c:v>26.23</c:v>
                </c:pt>
              </c:numCache>
            </c:numRef>
          </c:val>
          <c:extLst>
            <c:ext xmlns:c16="http://schemas.microsoft.com/office/drawing/2014/chart" uri="{C3380CC4-5D6E-409C-BE32-E72D297353CC}">
              <c16:uniqueId val="{00000004-2278-432F-9311-F8F9DA5D5189}"/>
            </c:ext>
          </c:extLst>
        </c:ser>
        <c:ser>
          <c:idx val="5"/>
          <c:order val="5"/>
          <c:tx>
            <c:strRef>
              <c:f>Sheet1!$G$1</c:f>
              <c:strCache>
                <c:ptCount val="1"/>
                <c:pt idx="0">
                  <c:v>March'22</c:v>
                </c:pt>
              </c:strCache>
            </c:strRef>
          </c:tx>
          <c:spPr>
            <a:gradFill flip="none" rotWithShape="1">
              <a:gsLst>
                <a:gs pos="0">
                  <a:schemeClr val="accent4">
                    <a:shade val="86000"/>
                  </a:schemeClr>
                </a:gs>
                <a:gs pos="75000">
                  <a:schemeClr val="accent4">
                    <a:shade val="86000"/>
                    <a:lumMod val="60000"/>
                    <a:lumOff val="40000"/>
                  </a:schemeClr>
                </a:gs>
                <a:gs pos="51000">
                  <a:schemeClr val="accent4">
                    <a:shade val="86000"/>
                    <a:alpha val="75000"/>
                  </a:schemeClr>
                </a:gs>
                <a:gs pos="100000">
                  <a:schemeClr val="accent4">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Sheet1!$G$2</c:f>
              <c:numCache>
                <c:formatCode>General</c:formatCode>
                <c:ptCount val="1"/>
                <c:pt idx="0">
                  <c:v>35.81</c:v>
                </c:pt>
              </c:numCache>
            </c:numRef>
          </c:val>
          <c:extLst>
            <c:ext xmlns:c16="http://schemas.microsoft.com/office/drawing/2014/chart" uri="{C3380CC4-5D6E-409C-BE32-E72D297353CC}">
              <c16:uniqueId val="{00000005-2278-432F-9311-F8F9DA5D5189}"/>
            </c:ext>
          </c:extLst>
        </c:ser>
        <c:ser>
          <c:idx val="6"/>
          <c:order val="6"/>
          <c:tx>
            <c:strRef>
              <c:f>Sheet1!$H$1</c:f>
              <c:strCache>
                <c:ptCount val="1"/>
                <c:pt idx="0">
                  <c:v>March'23</c:v>
                </c:pt>
              </c:strCache>
            </c:strRef>
          </c:tx>
          <c:spPr>
            <a:gradFill flip="none" rotWithShape="1">
              <a:gsLst>
                <a:gs pos="0">
                  <a:schemeClr val="accent4">
                    <a:shade val="47000"/>
                  </a:schemeClr>
                </a:gs>
                <a:gs pos="75000">
                  <a:schemeClr val="accent4">
                    <a:shade val="47000"/>
                    <a:lumMod val="60000"/>
                    <a:lumOff val="40000"/>
                  </a:schemeClr>
                </a:gs>
                <a:gs pos="51000">
                  <a:schemeClr val="accent4">
                    <a:shade val="47000"/>
                    <a:alpha val="75000"/>
                  </a:schemeClr>
                </a:gs>
                <a:gs pos="100000">
                  <a:schemeClr val="accent4">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Sheet1!$H$2</c:f>
              <c:numCache>
                <c:formatCode>General</c:formatCode>
                <c:ptCount val="1"/>
                <c:pt idx="0">
                  <c:v>44.14</c:v>
                </c:pt>
              </c:numCache>
            </c:numRef>
          </c:val>
          <c:extLst>
            <c:ext xmlns:c16="http://schemas.microsoft.com/office/drawing/2014/chart" uri="{C3380CC4-5D6E-409C-BE32-E72D297353CC}">
              <c16:uniqueId val="{00000006-2278-432F-9311-F8F9DA5D5189}"/>
            </c:ext>
          </c:extLst>
        </c:ser>
        <c:ser>
          <c:idx val="7"/>
          <c:order val="7"/>
          <c:tx>
            <c:strRef>
              <c:f>Sheet1!$I$1</c:f>
              <c:strCache>
                <c:ptCount val="1"/>
                <c:pt idx="0">
                  <c:v>March'24</c:v>
                </c:pt>
              </c:strCache>
            </c:strRef>
          </c:tx>
          <c:spPr>
            <a:gradFill flip="none" rotWithShape="1">
              <a:gsLst>
                <a:gs pos="0">
                  <a:schemeClr val="accent4">
                    <a:shade val="45000"/>
                  </a:schemeClr>
                </a:gs>
                <a:gs pos="75000">
                  <a:schemeClr val="accent4">
                    <a:shade val="45000"/>
                    <a:lumMod val="60000"/>
                    <a:lumOff val="40000"/>
                  </a:schemeClr>
                </a:gs>
                <a:gs pos="51000">
                  <a:schemeClr val="accent4">
                    <a:shade val="45000"/>
                    <a:alpha val="75000"/>
                  </a:schemeClr>
                </a:gs>
                <a:gs pos="100000">
                  <a:schemeClr val="accent4">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Sheet1!$I$2</c:f>
              <c:numCache>
                <c:formatCode>General</c:formatCode>
                <c:ptCount val="1"/>
                <c:pt idx="0">
                  <c:v>44.99</c:v>
                </c:pt>
              </c:numCache>
            </c:numRef>
          </c:val>
          <c:extLst>
            <c:ext xmlns:c16="http://schemas.microsoft.com/office/drawing/2014/chart" uri="{C3380CC4-5D6E-409C-BE32-E72D297353CC}">
              <c16:uniqueId val="{00000007-2278-432F-9311-F8F9DA5D5189}"/>
            </c:ext>
          </c:extLst>
        </c:ser>
        <c:ser>
          <c:idx val="8"/>
          <c:order val="8"/>
          <c:tx>
            <c:strRef>
              <c:f>Sheet1!$J$1</c:f>
              <c:strCache>
                <c:ptCount val="1"/>
                <c:pt idx="0">
                  <c:v>March'25</c:v>
                </c:pt>
              </c:strCache>
            </c:strRef>
          </c:tx>
          <c:spPr>
            <a:gradFill flip="none" rotWithShape="1">
              <a:gsLst>
                <a:gs pos="0">
                  <a:schemeClr val="accent4">
                    <a:shade val="44000"/>
                  </a:schemeClr>
                </a:gs>
                <a:gs pos="75000">
                  <a:schemeClr val="accent4">
                    <a:shade val="44000"/>
                    <a:lumMod val="60000"/>
                    <a:lumOff val="40000"/>
                  </a:schemeClr>
                </a:gs>
                <a:gs pos="51000">
                  <a:schemeClr val="accent4">
                    <a:shade val="44000"/>
                    <a:alpha val="75000"/>
                  </a:schemeClr>
                </a:gs>
                <a:gs pos="100000">
                  <a:schemeClr val="accent4">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Sheet1!$J$2</c:f>
              <c:numCache>
                <c:formatCode>General</c:formatCode>
                <c:ptCount val="1"/>
                <c:pt idx="0">
                  <c:v>47.56</c:v>
                </c:pt>
              </c:numCache>
            </c:numRef>
          </c:val>
          <c:extLst>
            <c:ext xmlns:c16="http://schemas.microsoft.com/office/drawing/2014/chart" uri="{C3380CC4-5D6E-409C-BE32-E72D297353CC}">
              <c16:uniqueId val="{00000008-2278-432F-9311-F8F9DA5D5189}"/>
            </c:ext>
          </c:extLst>
        </c:ser>
        <c:dLbls>
          <c:showLegendKey val="0"/>
          <c:showVal val="0"/>
          <c:showCatName val="0"/>
          <c:showSerName val="0"/>
          <c:showPercent val="0"/>
          <c:showBubbleSize val="0"/>
        </c:dLbls>
        <c:gapWidth val="355"/>
        <c:overlap val="-70"/>
        <c:axId val="384609272"/>
        <c:axId val="225964792"/>
      </c:barChart>
      <c:catAx>
        <c:axId val="38460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5964792"/>
        <c:crosses val="autoZero"/>
        <c:auto val="1"/>
        <c:lblAlgn val="ctr"/>
        <c:lblOffset val="100"/>
        <c:noMultiLvlLbl val="0"/>
      </c:catAx>
      <c:valAx>
        <c:axId val="225964792"/>
        <c:scaling>
          <c:orientation val="minMax"/>
        </c:scaling>
        <c:delete val="1"/>
        <c:axPos val="l"/>
        <c:numFmt formatCode="General" sourceLinked="1"/>
        <c:majorTickMark val="none"/>
        <c:minorTickMark val="none"/>
        <c:tickLblPos val="nextTo"/>
        <c:crossAx val="384609272"/>
        <c:crosses val="autoZero"/>
        <c:crossBetween val="between"/>
      </c:valAx>
      <c:spPr>
        <a:noFill/>
        <a:ln>
          <a:noFill/>
        </a:ln>
        <a:effectLst/>
      </c:spPr>
    </c:plotArea>
    <c:legend>
      <c:legendPos val="r"/>
      <c:layout>
        <c:manualLayout>
          <c:xMode val="edge"/>
          <c:yMode val="edge"/>
          <c:x val="1.0178117048346057E-2"/>
          <c:y val="0.90320709911261088"/>
          <c:w val="0.98578690068321628"/>
          <c:h val="9.43794525684289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1">
                    <a:tint val="44000"/>
                  </a:schemeClr>
                </a:gs>
                <a:gs pos="75000">
                  <a:schemeClr val="accent1">
                    <a:tint val="44000"/>
                    <a:lumMod val="60000"/>
                    <a:lumOff val="40000"/>
                  </a:schemeClr>
                </a:gs>
                <a:gs pos="51000">
                  <a:schemeClr val="accent1">
                    <a:tint val="44000"/>
                    <a:alpha val="75000"/>
                  </a:schemeClr>
                </a:gs>
                <a:gs pos="100000">
                  <a:schemeClr val="accent1">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Sheet1!$B$2</c:f>
            </c:numRef>
          </c:val>
          <c:extLst>
            <c:ext xmlns:c16="http://schemas.microsoft.com/office/drawing/2014/chart" uri="{C3380CC4-5D6E-409C-BE32-E72D297353CC}">
              <c16:uniqueId val="{00000000-800F-47F9-8935-F0F32E2D4115}"/>
            </c:ext>
          </c:extLst>
        </c:ser>
        <c:ser>
          <c:idx val="1"/>
          <c:order val="1"/>
          <c:tx>
            <c:strRef>
              <c:f>Sheet1!$C$1</c:f>
              <c:strCache>
                <c:ptCount val="1"/>
                <c:pt idx="0">
                  <c:v>March'18</c:v>
                </c:pt>
              </c:strCache>
            </c:strRef>
          </c:tx>
          <c:spPr>
            <a:gradFill flip="none" rotWithShape="1">
              <a:gsLst>
                <a:gs pos="0">
                  <a:schemeClr val="accent1">
                    <a:tint val="58000"/>
                  </a:schemeClr>
                </a:gs>
                <a:gs pos="75000">
                  <a:schemeClr val="accent1">
                    <a:tint val="58000"/>
                    <a:lumMod val="60000"/>
                    <a:lumOff val="40000"/>
                  </a:schemeClr>
                </a:gs>
                <a:gs pos="51000">
                  <a:schemeClr val="accent1">
                    <a:tint val="58000"/>
                    <a:alpha val="75000"/>
                  </a:schemeClr>
                </a:gs>
                <a:gs pos="100000">
                  <a:schemeClr val="accent1">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Sheet1!$C$2</c:f>
            </c:numRef>
          </c:val>
          <c:extLst>
            <c:ext xmlns:c16="http://schemas.microsoft.com/office/drawing/2014/chart" uri="{C3380CC4-5D6E-409C-BE32-E72D297353CC}">
              <c16:uniqueId val="{00000001-800F-47F9-8935-F0F32E2D4115}"/>
            </c:ext>
          </c:extLst>
        </c:ser>
        <c:ser>
          <c:idx val="2"/>
          <c:order val="2"/>
          <c:tx>
            <c:strRef>
              <c:f>Sheet1!$D$1</c:f>
              <c:strCache>
                <c:ptCount val="1"/>
                <c:pt idx="0">
                  <c:v>March'19</c:v>
                </c:pt>
              </c:strCache>
            </c:strRef>
          </c:tx>
          <c:spPr>
            <a:gradFill flip="none" rotWithShape="1">
              <a:gsLst>
                <a:gs pos="0">
                  <a:schemeClr val="accent1">
                    <a:tint val="72000"/>
                  </a:schemeClr>
                </a:gs>
                <a:gs pos="75000">
                  <a:schemeClr val="accent1">
                    <a:tint val="72000"/>
                    <a:lumMod val="60000"/>
                    <a:lumOff val="40000"/>
                  </a:schemeClr>
                </a:gs>
                <a:gs pos="51000">
                  <a:schemeClr val="accent1">
                    <a:tint val="72000"/>
                    <a:alpha val="75000"/>
                  </a:schemeClr>
                </a:gs>
                <a:gs pos="100000">
                  <a:schemeClr val="accent1">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Sheet1!$D$2</c:f>
            </c:numRef>
          </c:val>
          <c:extLst>
            <c:ext xmlns:c16="http://schemas.microsoft.com/office/drawing/2014/chart" uri="{C3380CC4-5D6E-409C-BE32-E72D297353CC}">
              <c16:uniqueId val="{00000002-800F-47F9-8935-F0F32E2D4115}"/>
            </c:ext>
          </c:extLst>
        </c:ser>
        <c:ser>
          <c:idx val="3"/>
          <c:order val="3"/>
          <c:tx>
            <c:strRef>
              <c:f>Sheet1!$E$1</c:f>
              <c:strCache>
                <c:ptCount val="1"/>
                <c:pt idx="0">
                  <c:v>March'20</c:v>
                </c:pt>
              </c:strCache>
            </c:strRef>
          </c:tx>
          <c:spPr>
            <a:gradFill flip="none" rotWithShape="1">
              <a:gsLst>
                <a:gs pos="0">
                  <a:schemeClr val="accent1">
                    <a:tint val="86000"/>
                  </a:schemeClr>
                </a:gs>
                <a:gs pos="75000">
                  <a:schemeClr val="accent1">
                    <a:tint val="86000"/>
                    <a:lumMod val="60000"/>
                    <a:lumOff val="40000"/>
                  </a:schemeClr>
                </a:gs>
                <a:gs pos="51000">
                  <a:schemeClr val="accent1">
                    <a:tint val="86000"/>
                    <a:alpha val="75000"/>
                  </a:schemeClr>
                </a:gs>
                <a:gs pos="100000">
                  <a:schemeClr val="accent1">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Sheet1!$E$2</c:f>
              <c:numCache>
                <c:formatCode>_(* #,##0_);_(* \(#,##0\);_(* "-"??_);_(@_)</c:formatCode>
                <c:ptCount val="1"/>
                <c:pt idx="0">
                  <c:v>26150</c:v>
                </c:pt>
              </c:numCache>
            </c:numRef>
          </c:val>
          <c:extLst>
            <c:ext xmlns:c16="http://schemas.microsoft.com/office/drawing/2014/chart" uri="{C3380CC4-5D6E-409C-BE32-E72D297353CC}">
              <c16:uniqueId val="{00000003-800F-47F9-8935-F0F32E2D4115}"/>
            </c:ext>
          </c:extLst>
        </c:ser>
        <c:ser>
          <c:idx val="4"/>
          <c:order val="4"/>
          <c:tx>
            <c:strRef>
              <c:f>Sheet1!$F$1</c:f>
              <c:strCache>
                <c:ptCount val="1"/>
                <c:pt idx="0">
                  <c:v>March'21</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Sheet1!$F$2</c:f>
              <c:numCache>
                <c:formatCode>_(* #,##0_);_(* \(#,##0\);_(* "-"??_);_(@_)</c:formatCode>
                <c:ptCount val="1"/>
                <c:pt idx="0">
                  <c:v>26760</c:v>
                </c:pt>
              </c:numCache>
            </c:numRef>
          </c:val>
          <c:extLst>
            <c:ext xmlns:c16="http://schemas.microsoft.com/office/drawing/2014/chart" uri="{C3380CC4-5D6E-409C-BE32-E72D297353CC}">
              <c16:uniqueId val="{00000004-800F-47F9-8935-F0F32E2D4115}"/>
            </c:ext>
          </c:extLst>
        </c:ser>
        <c:ser>
          <c:idx val="5"/>
          <c:order val="5"/>
          <c:tx>
            <c:strRef>
              <c:f>Sheet1!$G$1</c:f>
              <c:strCache>
                <c:ptCount val="1"/>
                <c:pt idx="0">
                  <c:v>March'22</c:v>
                </c:pt>
              </c:strCache>
            </c:strRef>
          </c:tx>
          <c:spPr>
            <a:gradFill flip="none" rotWithShape="1">
              <a:gsLst>
                <a:gs pos="0">
                  <a:schemeClr val="accent1">
                    <a:shade val="86000"/>
                  </a:schemeClr>
                </a:gs>
                <a:gs pos="75000">
                  <a:schemeClr val="accent1">
                    <a:shade val="86000"/>
                    <a:lumMod val="60000"/>
                    <a:lumOff val="40000"/>
                  </a:schemeClr>
                </a:gs>
                <a:gs pos="51000">
                  <a:schemeClr val="accent1">
                    <a:shade val="86000"/>
                    <a:alpha val="75000"/>
                  </a:schemeClr>
                </a:gs>
                <a:gs pos="100000">
                  <a:schemeClr val="accent1">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Sheet1!$G$2</c:f>
              <c:numCache>
                <c:formatCode>_(* #,##0_);_(* \(#,##0\);_(* "-"??_);_(@_)</c:formatCode>
                <c:ptCount val="1"/>
                <c:pt idx="0">
                  <c:v>27284</c:v>
                </c:pt>
              </c:numCache>
            </c:numRef>
          </c:val>
          <c:extLst>
            <c:ext xmlns:c16="http://schemas.microsoft.com/office/drawing/2014/chart" uri="{C3380CC4-5D6E-409C-BE32-E72D297353CC}">
              <c16:uniqueId val="{00000005-800F-47F9-8935-F0F32E2D4115}"/>
            </c:ext>
          </c:extLst>
        </c:ser>
        <c:ser>
          <c:idx val="6"/>
          <c:order val="6"/>
          <c:tx>
            <c:strRef>
              <c:f>Sheet1!$H$1</c:f>
              <c:strCache>
                <c:ptCount val="1"/>
                <c:pt idx="0">
                  <c:v>March'23</c:v>
                </c:pt>
              </c:strCache>
            </c:strRef>
          </c:tx>
          <c:spPr>
            <a:gradFill flip="none" rotWithShape="1">
              <a:gsLst>
                <a:gs pos="0">
                  <a:schemeClr val="accent1">
                    <a:shade val="47000"/>
                  </a:schemeClr>
                </a:gs>
                <a:gs pos="75000">
                  <a:schemeClr val="accent1">
                    <a:shade val="47000"/>
                    <a:lumMod val="60000"/>
                    <a:lumOff val="40000"/>
                  </a:schemeClr>
                </a:gs>
                <a:gs pos="51000">
                  <a:schemeClr val="accent1">
                    <a:shade val="47000"/>
                    <a:alpha val="75000"/>
                  </a:schemeClr>
                </a:gs>
                <a:gs pos="100000">
                  <a:schemeClr val="accent1">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Sheet1!$H$2</c:f>
              <c:numCache>
                <c:formatCode>_(* #,##0_);_(* \(#,##0\);_(* "-"??_);_(@_)</c:formatCode>
                <c:ptCount val="1"/>
                <c:pt idx="0">
                  <c:v>29941</c:v>
                </c:pt>
              </c:numCache>
            </c:numRef>
          </c:val>
          <c:extLst>
            <c:ext xmlns:c16="http://schemas.microsoft.com/office/drawing/2014/chart" uri="{C3380CC4-5D6E-409C-BE32-E72D297353CC}">
              <c16:uniqueId val="{00000000-B0DE-4B95-9947-A0F30AAF257C}"/>
            </c:ext>
          </c:extLst>
        </c:ser>
        <c:ser>
          <c:idx val="7"/>
          <c:order val="7"/>
          <c:tx>
            <c:strRef>
              <c:f>Sheet1!$I$1</c:f>
              <c:strCache>
                <c:ptCount val="1"/>
                <c:pt idx="0">
                  <c:v>March'24</c:v>
                </c:pt>
              </c:strCache>
            </c:strRef>
          </c:tx>
          <c:spPr>
            <a:gradFill flip="none" rotWithShape="1">
              <a:gsLst>
                <a:gs pos="0">
                  <a:schemeClr val="accent1">
                    <a:shade val="45000"/>
                  </a:schemeClr>
                </a:gs>
                <a:gs pos="75000">
                  <a:schemeClr val="accent1">
                    <a:shade val="45000"/>
                    <a:lumMod val="60000"/>
                    <a:lumOff val="40000"/>
                  </a:schemeClr>
                </a:gs>
                <a:gs pos="51000">
                  <a:schemeClr val="accent1">
                    <a:shade val="45000"/>
                    <a:alpha val="75000"/>
                  </a:schemeClr>
                </a:gs>
                <a:gs pos="100000">
                  <a:schemeClr val="accent1">
                    <a:shade val="45000"/>
                    <a:lumMod val="20000"/>
                    <a:lumOff val="80000"/>
                    <a:alpha val="15000"/>
                  </a:schemeClr>
                </a:gs>
              </a:gsLst>
              <a:lin ang="5400000" scaled="0"/>
            </a:gradFill>
            <a:ln>
              <a:noFill/>
            </a:ln>
            <a:effectLst/>
          </c:spPr>
          <c:invertIfNegative val="0"/>
          <c:dPt>
            <c:idx val="0"/>
            <c:invertIfNegative val="0"/>
            <c:bubble3D val="0"/>
            <c:spPr>
              <a:gradFill flip="none" rotWithShape="1">
                <a:gsLst>
                  <a:gs pos="0">
                    <a:schemeClr val="accent1">
                      <a:shade val="45000"/>
                    </a:schemeClr>
                  </a:gs>
                  <a:gs pos="75000">
                    <a:schemeClr val="accent1">
                      <a:shade val="45000"/>
                      <a:lumMod val="60000"/>
                      <a:lumOff val="40000"/>
                    </a:schemeClr>
                  </a:gs>
                  <a:gs pos="51000">
                    <a:schemeClr val="accent1">
                      <a:shade val="45000"/>
                      <a:alpha val="75000"/>
                    </a:schemeClr>
                  </a:gs>
                  <a:gs pos="100000">
                    <a:schemeClr val="accent1">
                      <a:shade val="45000"/>
                      <a:lumMod val="20000"/>
                      <a:lumOff val="80000"/>
                      <a:alpha val="15000"/>
                    </a:schemeClr>
                  </a:gs>
                </a:gsLst>
                <a:lin ang="5400000" scaled="0"/>
              </a:gradFill>
              <a:ln>
                <a:noFill/>
              </a:ln>
              <a:effectLst/>
            </c:spPr>
            <c:extLst>
              <c:ext xmlns:c16="http://schemas.microsoft.com/office/drawing/2014/chart" uri="{C3380CC4-5D6E-409C-BE32-E72D297353CC}">
                <c16:uniqueId val="{00000001-D407-4D3D-A15F-8BD378D2A98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Sheet1!$I$2</c:f>
              <c:numCache>
                <c:formatCode>_(* #,##0_);_(* \(#,##0\);_(* "-"??_);_(@_)</c:formatCode>
                <c:ptCount val="1"/>
                <c:pt idx="0">
                  <c:v>32554</c:v>
                </c:pt>
              </c:numCache>
            </c:numRef>
          </c:val>
          <c:extLst>
            <c:ext xmlns:c16="http://schemas.microsoft.com/office/drawing/2014/chart" uri="{C3380CC4-5D6E-409C-BE32-E72D297353CC}">
              <c16:uniqueId val="{00000000-D407-4D3D-A15F-8BD378D2A985}"/>
            </c:ext>
          </c:extLst>
        </c:ser>
        <c:ser>
          <c:idx val="8"/>
          <c:order val="8"/>
          <c:tx>
            <c:strRef>
              <c:f>Sheet1!$J$1</c:f>
              <c:strCache>
                <c:ptCount val="1"/>
                <c:pt idx="0">
                  <c:v>March'25</c:v>
                </c:pt>
              </c:strCache>
            </c:strRef>
          </c:tx>
          <c:spPr>
            <a:gradFill flip="none" rotWithShape="1">
              <a:gsLst>
                <a:gs pos="0">
                  <a:schemeClr val="accent1">
                    <a:shade val="44000"/>
                  </a:schemeClr>
                </a:gs>
                <a:gs pos="75000">
                  <a:schemeClr val="accent1">
                    <a:shade val="44000"/>
                    <a:lumMod val="60000"/>
                    <a:lumOff val="40000"/>
                  </a:schemeClr>
                </a:gs>
                <a:gs pos="51000">
                  <a:schemeClr val="accent1">
                    <a:shade val="44000"/>
                    <a:alpha val="75000"/>
                  </a:schemeClr>
                </a:gs>
                <a:gs pos="100000">
                  <a:schemeClr val="accent1">
                    <a:shade val="44000"/>
                    <a:lumMod val="20000"/>
                    <a:lumOff val="80000"/>
                    <a:alpha val="15000"/>
                  </a:schemeClr>
                </a:gs>
              </a:gsLst>
              <a:lin ang="5400000" scaled="0"/>
            </a:gradFill>
            <a:ln>
              <a:noFill/>
            </a:ln>
            <a:effectLst/>
          </c:spPr>
          <c:invertIfNegative val="0"/>
          <c:cat>
            <c:strRef>
              <c:f>Sheet1!$A$2</c:f>
              <c:strCache>
                <c:ptCount val="1"/>
                <c:pt idx="0">
                  <c:v>Buses</c:v>
                </c:pt>
              </c:strCache>
            </c:strRef>
          </c:cat>
          <c:val>
            <c:numRef>
              <c:f>Sheet1!$J$2</c:f>
              <c:numCache>
                <c:formatCode>_(* #,##0_);_(* \(#,##0\);_(* "-"??_);_(@_)</c:formatCode>
                <c:ptCount val="1"/>
                <c:pt idx="0">
                  <c:v>36134</c:v>
                </c:pt>
              </c:numCache>
            </c:numRef>
          </c:val>
          <c:extLst>
            <c:ext xmlns:c16="http://schemas.microsoft.com/office/drawing/2014/chart" uri="{C3380CC4-5D6E-409C-BE32-E72D297353CC}">
              <c16:uniqueId val="{00000002-75C4-45CC-BBF8-7D7EFD535DCA}"/>
            </c:ext>
          </c:extLst>
        </c:ser>
        <c:dLbls>
          <c:showLegendKey val="0"/>
          <c:showVal val="0"/>
          <c:showCatName val="0"/>
          <c:showSerName val="0"/>
          <c:showPercent val="0"/>
          <c:showBubbleSize val="0"/>
        </c:dLbls>
        <c:gapWidth val="355"/>
        <c:overlap val="-70"/>
        <c:axId val="383711632"/>
        <c:axId val="383710848"/>
      </c:barChart>
      <c:catAx>
        <c:axId val="38371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0848"/>
        <c:crosses val="autoZero"/>
        <c:auto val="1"/>
        <c:lblAlgn val="ctr"/>
        <c:lblOffset val="100"/>
        <c:noMultiLvlLbl val="0"/>
      </c:catAx>
      <c:valAx>
        <c:axId val="383710848"/>
        <c:scaling>
          <c:orientation val="minMax"/>
        </c:scaling>
        <c:delete val="1"/>
        <c:axPos val="l"/>
        <c:numFmt formatCode="_(* #,##0_);_(* \(#,##0\);_(* &quot;-&quot;??_);_(@_)" sourceLinked="1"/>
        <c:majorTickMark val="none"/>
        <c:minorTickMark val="none"/>
        <c:tickLblPos val="nextTo"/>
        <c:crossAx val="383711632"/>
        <c:crosses val="autoZero"/>
        <c:crossBetween val="between"/>
      </c:valAx>
      <c:spPr>
        <a:noFill/>
        <a:ln>
          <a:noFill/>
        </a:ln>
        <a:effectLst/>
      </c:spPr>
    </c:plotArea>
    <c:legend>
      <c:legendPos val="b"/>
      <c:layout>
        <c:manualLayout>
          <c:xMode val="edge"/>
          <c:yMode val="edge"/>
          <c:x val="0"/>
          <c:y val="0.77692317005071154"/>
          <c:w val="1"/>
          <c:h val="0.126980752031259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6692336146887714E-2"/>
          <c:y val="5.4054054054054057E-2"/>
          <c:w val="0.94661532770622459"/>
          <c:h val="0.70193374476839043"/>
        </c:manualLayout>
      </c:layout>
      <c:barChart>
        <c:barDir val="col"/>
        <c:grouping val="clustered"/>
        <c:varyColors val="0"/>
        <c:ser>
          <c:idx val="0"/>
          <c:order val="0"/>
          <c:tx>
            <c:strRef>
              <c:f>Sheet1!$B$1</c:f>
              <c:strCache>
                <c:ptCount val="1"/>
                <c:pt idx="0">
                  <c:v>March'17</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Sheet1!$B$2</c:f>
            </c:numRef>
          </c:val>
          <c:extLst>
            <c:ext xmlns:c16="http://schemas.microsoft.com/office/drawing/2014/chart" uri="{C3380CC4-5D6E-409C-BE32-E72D297353CC}">
              <c16:uniqueId val="{00000000-E5A6-401F-9C7E-6EE1A27058DF}"/>
            </c:ext>
          </c:extLst>
        </c:ser>
        <c:ser>
          <c:idx val="1"/>
          <c:order val="1"/>
          <c:tx>
            <c:strRef>
              <c:f>Sheet1!$C$1</c:f>
              <c:strCache>
                <c:ptCount val="1"/>
                <c:pt idx="0">
                  <c:v>March'18</c:v>
                </c:pt>
              </c:strCache>
            </c:strRef>
          </c:tx>
          <c:spPr>
            <a:gradFill flip="none" rotWithShape="1">
              <a:gsLst>
                <a:gs pos="0">
                  <a:schemeClr val="accent3">
                    <a:tint val="58000"/>
                  </a:schemeClr>
                </a:gs>
                <a:gs pos="75000">
                  <a:schemeClr val="accent3">
                    <a:tint val="58000"/>
                    <a:lumMod val="60000"/>
                    <a:lumOff val="40000"/>
                  </a:schemeClr>
                </a:gs>
                <a:gs pos="51000">
                  <a:schemeClr val="accent3">
                    <a:tint val="58000"/>
                    <a:alpha val="75000"/>
                  </a:schemeClr>
                </a:gs>
                <a:gs pos="100000">
                  <a:schemeClr val="accent3">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Sheet1!$C$2</c:f>
            </c:numRef>
          </c:val>
          <c:extLst>
            <c:ext xmlns:c16="http://schemas.microsoft.com/office/drawing/2014/chart" uri="{C3380CC4-5D6E-409C-BE32-E72D297353CC}">
              <c16:uniqueId val="{00000001-E5A6-401F-9C7E-6EE1A27058DF}"/>
            </c:ext>
          </c:extLst>
        </c:ser>
        <c:ser>
          <c:idx val="2"/>
          <c:order val="2"/>
          <c:tx>
            <c:strRef>
              <c:f>Sheet1!$D$1</c:f>
              <c:strCache>
                <c:ptCount val="1"/>
                <c:pt idx="0">
                  <c:v>March'19</c:v>
                </c:pt>
              </c:strCache>
            </c:strRef>
          </c:tx>
          <c:spPr>
            <a:gradFill flip="none" rotWithShape="1">
              <a:gsLst>
                <a:gs pos="0">
                  <a:schemeClr val="accent3">
                    <a:tint val="72000"/>
                  </a:schemeClr>
                </a:gs>
                <a:gs pos="75000">
                  <a:schemeClr val="accent3">
                    <a:tint val="72000"/>
                    <a:lumMod val="60000"/>
                    <a:lumOff val="40000"/>
                  </a:schemeClr>
                </a:gs>
                <a:gs pos="51000">
                  <a:schemeClr val="accent3">
                    <a:tint val="72000"/>
                    <a:alpha val="75000"/>
                  </a:schemeClr>
                </a:gs>
                <a:gs pos="100000">
                  <a:schemeClr val="accent3">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Sheet1!$D$2</c:f>
            </c:numRef>
          </c:val>
          <c:extLst>
            <c:ext xmlns:c16="http://schemas.microsoft.com/office/drawing/2014/chart" uri="{C3380CC4-5D6E-409C-BE32-E72D297353CC}">
              <c16:uniqueId val="{00000002-E5A6-401F-9C7E-6EE1A27058DF}"/>
            </c:ext>
          </c:extLst>
        </c:ser>
        <c:ser>
          <c:idx val="3"/>
          <c:order val="3"/>
          <c:tx>
            <c:strRef>
              <c:f>Sheet1!$E$1</c:f>
              <c:strCache>
                <c:ptCount val="1"/>
                <c:pt idx="0">
                  <c:v>March'20</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Sheet1!$E$2</c:f>
              <c:numCache>
                <c:formatCode>_(* #,##0_);_(* \(#,##0\);_(* "-"??_);_(@_)</c:formatCode>
                <c:ptCount val="1"/>
                <c:pt idx="0">
                  <c:v>478372</c:v>
                </c:pt>
              </c:numCache>
            </c:numRef>
          </c:val>
          <c:extLst>
            <c:ext xmlns:c16="http://schemas.microsoft.com/office/drawing/2014/chart" uri="{C3380CC4-5D6E-409C-BE32-E72D297353CC}">
              <c16:uniqueId val="{00000003-E5A6-401F-9C7E-6EE1A27058DF}"/>
            </c:ext>
          </c:extLst>
        </c:ser>
        <c:ser>
          <c:idx val="4"/>
          <c:order val="4"/>
          <c:tx>
            <c:strRef>
              <c:f>Sheet1!$F$1</c:f>
              <c:strCache>
                <c:ptCount val="1"/>
                <c:pt idx="0">
                  <c:v>March'21</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Sheet1!$F$2</c:f>
              <c:numCache>
                <c:formatCode>_(* #,##0_);_(* \(#,##0\);_(* "-"??_);_(@_)</c:formatCode>
                <c:ptCount val="1"/>
                <c:pt idx="0">
                  <c:v>490662</c:v>
                </c:pt>
              </c:numCache>
            </c:numRef>
          </c:val>
          <c:extLst>
            <c:ext xmlns:c16="http://schemas.microsoft.com/office/drawing/2014/chart" uri="{C3380CC4-5D6E-409C-BE32-E72D297353CC}">
              <c16:uniqueId val="{00000004-E5A6-401F-9C7E-6EE1A27058DF}"/>
            </c:ext>
          </c:extLst>
        </c:ser>
        <c:ser>
          <c:idx val="5"/>
          <c:order val="5"/>
          <c:tx>
            <c:strRef>
              <c:f>Sheet1!$G$1</c:f>
              <c:strCache>
                <c:ptCount val="1"/>
                <c:pt idx="0">
                  <c:v>March'22</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Sheet1!$G$2</c:f>
              <c:numCache>
                <c:formatCode>_(* #,##0_);_(* \(#,##0\);_(* "-"??_);_(@_)</c:formatCode>
                <c:ptCount val="1"/>
                <c:pt idx="0">
                  <c:v>534557</c:v>
                </c:pt>
              </c:numCache>
            </c:numRef>
          </c:val>
          <c:extLst>
            <c:ext xmlns:c16="http://schemas.microsoft.com/office/drawing/2014/chart" uri="{C3380CC4-5D6E-409C-BE32-E72D297353CC}">
              <c16:uniqueId val="{00000005-E5A6-401F-9C7E-6EE1A27058DF}"/>
            </c:ext>
          </c:extLst>
        </c:ser>
        <c:ser>
          <c:idx val="6"/>
          <c:order val="6"/>
          <c:tx>
            <c:strRef>
              <c:f>Sheet1!$H$1</c:f>
              <c:strCache>
                <c:ptCount val="1"/>
                <c:pt idx="0">
                  <c:v>March'23</c:v>
                </c:pt>
              </c:strCache>
            </c:strRef>
          </c:tx>
          <c:spPr>
            <a:gradFill flip="none" rotWithShape="1">
              <a:gsLst>
                <a:gs pos="0">
                  <a:schemeClr val="accent3">
                    <a:shade val="47000"/>
                  </a:schemeClr>
                </a:gs>
                <a:gs pos="75000">
                  <a:schemeClr val="accent3">
                    <a:shade val="47000"/>
                    <a:lumMod val="60000"/>
                    <a:lumOff val="40000"/>
                  </a:schemeClr>
                </a:gs>
                <a:gs pos="51000">
                  <a:schemeClr val="accent3">
                    <a:shade val="47000"/>
                    <a:alpha val="75000"/>
                  </a:schemeClr>
                </a:gs>
                <a:gs pos="100000">
                  <a:schemeClr val="accent3">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Sheet1!$H$2</c:f>
              <c:numCache>
                <c:formatCode>_(* #,##0_);_(* \(#,##0\);_(* "-"??_);_(@_)</c:formatCode>
                <c:ptCount val="1"/>
                <c:pt idx="0">
                  <c:v>569806</c:v>
                </c:pt>
              </c:numCache>
            </c:numRef>
          </c:val>
          <c:extLst>
            <c:ext xmlns:c16="http://schemas.microsoft.com/office/drawing/2014/chart" uri="{C3380CC4-5D6E-409C-BE32-E72D297353CC}">
              <c16:uniqueId val="{00000000-8F2B-46EC-86C2-426CEDC19EA5}"/>
            </c:ext>
          </c:extLst>
        </c:ser>
        <c:ser>
          <c:idx val="7"/>
          <c:order val="7"/>
          <c:tx>
            <c:strRef>
              <c:f>Sheet1!$I$1</c:f>
              <c:strCache>
                <c:ptCount val="1"/>
                <c:pt idx="0">
                  <c:v>March'24</c:v>
                </c:pt>
              </c:strCache>
            </c:strRef>
          </c:tx>
          <c:spPr>
            <a:gradFill flip="none" rotWithShape="1">
              <a:gsLst>
                <a:gs pos="0">
                  <a:schemeClr val="accent3">
                    <a:shade val="45000"/>
                  </a:schemeClr>
                </a:gs>
                <a:gs pos="75000">
                  <a:schemeClr val="accent3">
                    <a:shade val="45000"/>
                    <a:lumMod val="60000"/>
                    <a:lumOff val="40000"/>
                  </a:schemeClr>
                </a:gs>
                <a:gs pos="51000">
                  <a:schemeClr val="accent3">
                    <a:shade val="45000"/>
                    <a:alpha val="75000"/>
                  </a:schemeClr>
                </a:gs>
                <a:gs pos="100000">
                  <a:schemeClr val="accent3">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Sheet1!$I$2</c:f>
              <c:numCache>
                <c:formatCode>_(* #,##0_);_(* \(#,##0\);_(* "-"??_);_(@_)</c:formatCode>
                <c:ptCount val="1"/>
                <c:pt idx="0">
                  <c:v>618654</c:v>
                </c:pt>
              </c:numCache>
            </c:numRef>
          </c:val>
          <c:extLst>
            <c:ext xmlns:c16="http://schemas.microsoft.com/office/drawing/2014/chart" uri="{C3380CC4-5D6E-409C-BE32-E72D297353CC}">
              <c16:uniqueId val="{00000000-B5F9-420B-A0F1-FC27CAA18CD3}"/>
            </c:ext>
          </c:extLst>
        </c:ser>
        <c:ser>
          <c:idx val="8"/>
          <c:order val="8"/>
          <c:tx>
            <c:strRef>
              <c:f>Sheet1!$J$1</c:f>
              <c:strCache>
                <c:ptCount val="1"/>
                <c:pt idx="0">
                  <c:v>March'25</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cat>
            <c:strRef>
              <c:f>Sheet1!$A$2</c:f>
              <c:strCache>
                <c:ptCount val="1"/>
                <c:pt idx="0">
                  <c:v>Auto/ LGV/ RTV</c:v>
                </c:pt>
              </c:strCache>
            </c:strRef>
          </c:cat>
          <c:val>
            <c:numRef>
              <c:f>Sheet1!$J$2</c:f>
              <c:numCache>
                <c:formatCode>_(* #,##0_);_(* \(#,##0\);_(* "-"??_);_(@_)</c:formatCode>
                <c:ptCount val="1"/>
                <c:pt idx="0">
                  <c:v>667607</c:v>
                </c:pt>
              </c:numCache>
            </c:numRef>
          </c:val>
          <c:extLst>
            <c:ext xmlns:c16="http://schemas.microsoft.com/office/drawing/2014/chart" uri="{C3380CC4-5D6E-409C-BE32-E72D297353CC}">
              <c16:uniqueId val="{00000000-330E-4E59-9691-A9997370B3C6}"/>
            </c:ext>
          </c:extLst>
        </c:ser>
        <c:dLbls>
          <c:showLegendKey val="0"/>
          <c:showVal val="0"/>
          <c:showCatName val="0"/>
          <c:showSerName val="0"/>
          <c:showPercent val="0"/>
          <c:showBubbleSize val="0"/>
        </c:dLbls>
        <c:gapWidth val="355"/>
        <c:overlap val="-70"/>
        <c:axId val="383716336"/>
        <c:axId val="383712024"/>
      </c:barChart>
      <c:catAx>
        <c:axId val="38371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2024"/>
        <c:crosses val="autoZero"/>
        <c:auto val="1"/>
        <c:lblAlgn val="ctr"/>
        <c:lblOffset val="100"/>
        <c:noMultiLvlLbl val="0"/>
      </c:catAx>
      <c:valAx>
        <c:axId val="383712024"/>
        <c:scaling>
          <c:orientation val="minMax"/>
        </c:scaling>
        <c:delete val="1"/>
        <c:axPos val="l"/>
        <c:numFmt formatCode="_(* #,##0_);_(* \(#,##0\);_(* &quot;-&quot;??_);_(@_)" sourceLinked="1"/>
        <c:majorTickMark val="none"/>
        <c:minorTickMark val="none"/>
        <c:tickLblPos val="nextTo"/>
        <c:crossAx val="383716336"/>
        <c:crosses val="autoZero"/>
        <c:crossBetween val="between"/>
      </c:valAx>
      <c:spPr>
        <a:noFill/>
        <a:ln>
          <a:noFill/>
        </a:ln>
        <a:effectLst/>
      </c:spPr>
    </c:plotArea>
    <c:legend>
      <c:legendPos val="b"/>
      <c:layout>
        <c:manualLayout>
          <c:xMode val="edge"/>
          <c:yMode val="edge"/>
          <c:x val="0"/>
          <c:y val="0.8393856206974305"/>
          <c:w val="0.99714221951838389"/>
          <c:h val="0.13178555592716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3.3449862268592985E-2"/>
          <c:y val="4.2669325828011709E-2"/>
          <c:w val="0.94743593072078247"/>
          <c:h val="0.71765404718555481"/>
        </c:manualLayout>
      </c:layout>
      <c:barChart>
        <c:barDir val="col"/>
        <c:grouping val="clustered"/>
        <c:varyColors val="0"/>
        <c:ser>
          <c:idx val="0"/>
          <c:order val="0"/>
          <c:tx>
            <c:strRef>
              <c:f>Sheet1!$B$1</c:f>
              <c:strCache>
                <c:ptCount val="1"/>
                <c:pt idx="0">
                  <c:v>March'17</c:v>
                </c:pt>
              </c:strCache>
            </c:strRef>
          </c:tx>
          <c:spPr>
            <a:gradFill flip="none" rotWithShape="1">
              <a:gsLst>
                <a:gs pos="0">
                  <a:schemeClr val="accent6">
                    <a:tint val="44000"/>
                  </a:schemeClr>
                </a:gs>
                <a:gs pos="75000">
                  <a:schemeClr val="accent6">
                    <a:tint val="44000"/>
                    <a:lumMod val="60000"/>
                    <a:lumOff val="40000"/>
                  </a:schemeClr>
                </a:gs>
                <a:gs pos="51000">
                  <a:schemeClr val="accent6">
                    <a:tint val="44000"/>
                    <a:alpha val="75000"/>
                  </a:schemeClr>
                </a:gs>
                <a:gs pos="100000">
                  <a:schemeClr val="accent6">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Sheet1!$B$2</c:f>
            </c:numRef>
          </c:val>
          <c:extLst>
            <c:ext xmlns:c16="http://schemas.microsoft.com/office/drawing/2014/chart" uri="{C3380CC4-5D6E-409C-BE32-E72D297353CC}">
              <c16:uniqueId val="{00000000-CE54-498E-8707-49DE7EC6FB37}"/>
            </c:ext>
          </c:extLst>
        </c:ser>
        <c:ser>
          <c:idx val="1"/>
          <c:order val="1"/>
          <c:tx>
            <c:strRef>
              <c:f>Sheet1!$C$1</c:f>
              <c:strCache>
                <c:ptCount val="1"/>
                <c:pt idx="0">
                  <c:v>March'18</c:v>
                </c:pt>
              </c:strCache>
            </c:strRef>
          </c:tx>
          <c:spPr>
            <a:gradFill flip="none" rotWithShape="1">
              <a:gsLst>
                <a:gs pos="0">
                  <a:schemeClr val="accent6">
                    <a:tint val="58000"/>
                  </a:schemeClr>
                </a:gs>
                <a:gs pos="75000">
                  <a:schemeClr val="accent6">
                    <a:tint val="58000"/>
                    <a:lumMod val="60000"/>
                    <a:lumOff val="40000"/>
                  </a:schemeClr>
                </a:gs>
                <a:gs pos="51000">
                  <a:schemeClr val="accent6">
                    <a:tint val="58000"/>
                    <a:alpha val="75000"/>
                  </a:schemeClr>
                </a:gs>
                <a:gs pos="100000">
                  <a:schemeClr val="accent6">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Sheet1!$C$2</c:f>
            </c:numRef>
          </c:val>
          <c:extLst>
            <c:ext xmlns:c16="http://schemas.microsoft.com/office/drawing/2014/chart" uri="{C3380CC4-5D6E-409C-BE32-E72D297353CC}">
              <c16:uniqueId val="{00000001-CE54-498E-8707-49DE7EC6FB37}"/>
            </c:ext>
          </c:extLst>
        </c:ser>
        <c:ser>
          <c:idx val="2"/>
          <c:order val="2"/>
          <c:tx>
            <c:strRef>
              <c:f>Sheet1!$D$1</c:f>
              <c:strCache>
                <c:ptCount val="1"/>
                <c:pt idx="0">
                  <c:v>March'19</c:v>
                </c:pt>
              </c:strCache>
            </c:strRef>
          </c:tx>
          <c:spPr>
            <a:gradFill flip="none" rotWithShape="1">
              <a:gsLst>
                <a:gs pos="0">
                  <a:schemeClr val="accent6">
                    <a:tint val="72000"/>
                  </a:schemeClr>
                </a:gs>
                <a:gs pos="75000">
                  <a:schemeClr val="accent6">
                    <a:tint val="72000"/>
                    <a:lumMod val="60000"/>
                    <a:lumOff val="40000"/>
                  </a:schemeClr>
                </a:gs>
                <a:gs pos="51000">
                  <a:schemeClr val="accent6">
                    <a:tint val="72000"/>
                    <a:alpha val="75000"/>
                  </a:schemeClr>
                </a:gs>
                <a:gs pos="100000">
                  <a:schemeClr val="accent6">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Sheet1!$D$2</c:f>
            </c:numRef>
          </c:val>
          <c:extLst>
            <c:ext xmlns:c16="http://schemas.microsoft.com/office/drawing/2014/chart" uri="{C3380CC4-5D6E-409C-BE32-E72D297353CC}">
              <c16:uniqueId val="{00000002-CE54-498E-8707-49DE7EC6FB37}"/>
            </c:ext>
          </c:extLst>
        </c:ser>
        <c:ser>
          <c:idx val="3"/>
          <c:order val="3"/>
          <c:tx>
            <c:strRef>
              <c:f>Sheet1!$E$1</c:f>
              <c:strCache>
                <c:ptCount val="1"/>
                <c:pt idx="0">
                  <c:v>March'20</c:v>
                </c:pt>
              </c:strCache>
            </c:strRef>
          </c:tx>
          <c:spPr>
            <a:gradFill flip="none" rotWithShape="1">
              <a:gsLst>
                <a:gs pos="0">
                  <a:schemeClr val="accent6">
                    <a:tint val="86000"/>
                  </a:schemeClr>
                </a:gs>
                <a:gs pos="75000">
                  <a:schemeClr val="accent6">
                    <a:tint val="86000"/>
                    <a:lumMod val="60000"/>
                    <a:lumOff val="40000"/>
                  </a:schemeClr>
                </a:gs>
                <a:gs pos="51000">
                  <a:schemeClr val="accent6">
                    <a:tint val="86000"/>
                    <a:alpha val="75000"/>
                  </a:schemeClr>
                </a:gs>
                <a:gs pos="100000">
                  <a:schemeClr val="accent6">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Sheet1!$E$2</c:f>
              <c:numCache>
                <c:formatCode>_(* #,##0_);_(* \(#,##0\);_(* "-"??_);_(@_)</c:formatCode>
                <c:ptCount val="1"/>
                <c:pt idx="0">
                  <c:v>794800</c:v>
                </c:pt>
              </c:numCache>
            </c:numRef>
          </c:val>
          <c:extLst>
            <c:ext xmlns:c16="http://schemas.microsoft.com/office/drawing/2014/chart" uri="{C3380CC4-5D6E-409C-BE32-E72D297353CC}">
              <c16:uniqueId val="{00000003-CE54-498E-8707-49DE7EC6FB37}"/>
            </c:ext>
          </c:extLst>
        </c:ser>
        <c:ser>
          <c:idx val="4"/>
          <c:order val="4"/>
          <c:tx>
            <c:strRef>
              <c:f>Sheet1!$F$1</c:f>
              <c:strCache>
                <c:ptCount val="1"/>
                <c:pt idx="0">
                  <c:v>March'21</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Sheet1!$F$2</c:f>
              <c:numCache>
                <c:formatCode>_(* #,##0_);_(* \(#,##0\);_(* "-"??_);_(@_)</c:formatCode>
                <c:ptCount val="1"/>
                <c:pt idx="0">
                  <c:v>859170</c:v>
                </c:pt>
              </c:numCache>
            </c:numRef>
          </c:val>
          <c:extLst>
            <c:ext xmlns:c16="http://schemas.microsoft.com/office/drawing/2014/chart" uri="{C3380CC4-5D6E-409C-BE32-E72D297353CC}">
              <c16:uniqueId val="{00000004-CE54-498E-8707-49DE7EC6FB37}"/>
            </c:ext>
          </c:extLst>
        </c:ser>
        <c:ser>
          <c:idx val="5"/>
          <c:order val="5"/>
          <c:tx>
            <c:strRef>
              <c:f>Sheet1!$G$1</c:f>
              <c:strCache>
                <c:ptCount val="1"/>
                <c:pt idx="0">
                  <c:v>March'22</c:v>
                </c:pt>
              </c:strCache>
            </c:strRef>
          </c:tx>
          <c:spPr>
            <a:gradFill flip="none" rotWithShape="1">
              <a:gsLst>
                <a:gs pos="0">
                  <a:schemeClr val="accent6">
                    <a:shade val="86000"/>
                  </a:schemeClr>
                </a:gs>
                <a:gs pos="75000">
                  <a:schemeClr val="accent6">
                    <a:shade val="86000"/>
                    <a:lumMod val="60000"/>
                    <a:lumOff val="40000"/>
                  </a:schemeClr>
                </a:gs>
                <a:gs pos="51000">
                  <a:schemeClr val="accent6">
                    <a:shade val="86000"/>
                    <a:alpha val="75000"/>
                  </a:schemeClr>
                </a:gs>
                <a:gs pos="100000">
                  <a:schemeClr val="accent6">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Sheet1!$G$2</c:f>
              <c:numCache>
                <c:formatCode>_(* #,##0_);_(* \(#,##0\);_(* "-"??_);_(@_)</c:formatCode>
                <c:ptCount val="1"/>
                <c:pt idx="0">
                  <c:v>971874</c:v>
                </c:pt>
              </c:numCache>
            </c:numRef>
          </c:val>
          <c:extLst>
            <c:ext xmlns:c16="http://schemas.microsoft.com/office/drawing/2014/chart" uri="{C3380CC4-5D6E-409C-BE32-E72D297353CC}">
              <c16:uniqueId val="{00000005-CE54-498E-8707-49DE7EC6FB37}"/>
            </c:ext>
          </c:extLst>
        </c:ser>
        <c:ser>
          <c:idx val="6"/>
          <c:order val="6"/>
          <c:tx>
            <c:strRef>
              <c:f>Sheet1!$H$1</c:f>
              <c:strCache>
                <c:ptCount val="1"/>
                <c:pt idx="0">
                  <c:v>March'23</c:v>
                </c:pt>
              </c:strCache>
            </c:strRef>
          </c:tx>
          <c:spPr>
            <a:gradFill flip="none" rotWithShape="1">
              <a:gsLst>
                <a:gs pos="0">
                  <a:schemeClr val="accent6">
                    <a:shade val="47000"/>
                  </a:schemeClr>
                </a:gs>
                <a:gs pos="75000">
                  <a:schemeClr val="accent6">
                    <a:shade val="47000"/>
                    <a:lumMod val="60000"/>
                    <a:lumOff val="40000"/>
                  </a:schemeClr>
                </a:gs>
                <a:gs pos="51000">
                  <a:schemeClr val="accent6">
                    <a:shade val="47000"/>
                    <a:alpha val="75000"/>
                  </a:schemeClr>
                </a:gs>
                <a:gs pos="100000">
                  <a:schemeClr val="accent6">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Sheet1!$H$2</c:f>
              <c:numCache>
                <c:formatCode>_(* #,##0_);_(* \(#,##0\);_(* "-"??_);_(@_)</c:formatCode>
                <c:ptCount val="1"/>
                <c:pt idx="0">
                  <c:v>1103669</c:v>
                </c:pt>
              </c:numCache>
            </c:numRef>
          </c:val>
          <c:extLst>
            <c:ext xmlns:c16="http://schemas.microsoft.com/office/drawing/2014/chart" uri="{C3380CC4-5D6E-409C-BE32-E72D297353CC}">
              <c16:uniqueId val="{00000000-C9E9-4681-8B82-6E64E070380C}"/>
            </c:ext>
          </c:extLst>
        </c:ser>
        <c:ser>
          <c:idx val="7"/>
          <c:order val="7"/>
          <c:tx>
            <c:strRef>
              <c:f>Sheet1!$I$1</c:f>
              <c:strCache>
                <c:ptCount val="1"/>
                <c:pt idx="0">
                  <c:v>March'24</c:v>
                </c:pt>
              </c:strCache>
            </c:strRef>
          </c:tx>
          <c:spPr>
            <a:gradFill flip="none" rotWithShape="1">
              <a:gsLst>
                <a:gs pos="0">
                  <a:schemeClr val="accent6">
                    <a:shade val="45000"/>
                  </a:schemeClr>
                </a:gs>
                <a:gs pos="75000">
                  <a:schemeClr val="accent6">
                    <a:shade val="45000"/>
                    <a:lumMod val="60000"/>
                    <a:lumOff val="40000"/>
                  </a:schemeClr>
                </a:gs>
                <a:gs pos="51000">
                  <a:schemeClr val="accent6">
                    <a:shade val="45000"/>
                    <a:alpha val="75000"/>
                  </a:schemeClr>
                </a:gs>
                <a:gs pos="100000">
                  <a:schemeClr val="accent6">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Sheet1!$I$2</c:f>
              <c:numCache>
                <c:formatCode>_(* #,##0_);_(* \(#,##0\);_(* "-"??_);_(@_)</c:formatCode>
                <c:ptCount val="1"/>
                <c:pt idx="0">
                  <c:v>1241847</c:v>
                </c:pt>
              </c:numCache>
            </c:numRef>
          </c:val>
          <c:extLst>
            <c:ext xmlns:c16="http://schemas.microsoft.com/office/drawing/2014/chart" uri="{C3380CC4-5D6E-409C-BE32-E72D297353CC}">
              <c16:uniqueId val="{00000000-4AB0-4B25-A20E-B9050E2D2C5C}"/>
            </c:ext>
          </c:extLst>
        </c:ser>
        <c:ser>
          <c:idx val="8"/>
          <c:order val="8"/>
          <c:tx>
            <c:strRef>
              <c:f>Sheet1!$J$1</c:f>
              <c:strCache>
                <c:ptCount val="1"/>
                <c:pt idx="0">
                  <c:v>March'25</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cat>
            <c:strRef>
              <c:f>Sheet1!$A$2</c:f>
              <c:strCache>
                <c:ptCount val="1"/>
                <c:pt idx="0">
                  <c:v>Cars/ Taxi</c:v>
                </c:pt>
              </c:strCache>
            </c:strRef>
          </c:cat>
          <c:val>
            <c:numRef>
              <c:f>Sheet1!$J$2</c:f>
              <c:numCache>
                <c:formatCode>_(* #,##0_);_(* \(#,##0\);_(* "-"??_);_(@_)</c:formatCode>
                <c:ptCount val="1"/>
                <c:pt idx="0">
                  <c:v>1409240</c:v>
                </c:pt>
              </c:numCache>
            </c:numRef>
          </c:val>
          <c:extLst>
            <c:ext xmlns:c16="http://schemas.microsoft.com/office/drawing/2014/chart" uri="{C3380CC4-5D6E-409C-BE32-E72D297353CC}">
              <c16:uniqueId val="{00000000-8556-4A0A-B037-A63F90F2E514}"/>
            </c:ext>
          </c:extLst>
        </c:ser>
        <c:dLbls>
          <c:showLegendKey val="0"/>
          <c:showVal val="0"/>
          <c:showCatName val="0"/>
          <c:showSerName val="0"/>
          <c:showPercent val="0"/>
          <c:showBubbleSize val="0"/>
        </c:dLbls>
        <c:gapWidth val="355"/>
        <c:overlap val="-70"/>
        <c:axId val="383717904"/>
        <c:axId val="383719472"/>
      </c:barChart>
      <c:catAx>
        <c:axId val="38371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9472"/>
        <c:crosses val="autoZero"/>
        <c:auto val="1"/>
        <c:lblAlgn val="ctr"/>
        <c:lblOffset val="100"/>
        <c:noMultiLvlLbl val="0"/>
      </c:catAx>
      <c:valAx>
        <c:axId val="383719472"/>
        <c:scaling>
          <c:orientation val="minMax"/>
        </c:scaling>
        <c:delete val="1"/>
        <c:axPos val="l"/>
        <c:numFmt formatCode="_(* #,##0_);_(* \(#,##0\);_(* &quot;-&quot;??_);_(@_)" sourceLinked="1"/>
        <c:majorTickMark val="none"/>
        <c:minorTickMark val="none"/>
        <c:tickLblPos val="nextTo"/>
        <c:crossAx val="383717904"/>
        <c:crosses val="autoZero"/>
        <c:crossBetween val="between"/>
      </c:valAx>
      <c:spPr>
        <a:noFill/>
        <a:ln>
          <a:noFill/>
        </a:ln>
        <a:effectLst/>
      </c:spPr>
    </c:plotArea>
    <c:legend>
      <c:legendPos val="b"/>
      <c:layout>
        <c:manualLayout>
          <c:xMode val="edge"/>
          <c:yMode val="edge"/>
          <c:x val="0"/>
          <c:y val="0.88881908489714379"/>
          <c:w val="1"/>
          <c:h val="8.38725422912441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2">
                    <a:tint val="44000"/>
                  </a:schemeClr>
                </a:gs>
                <a:gs pos="75000">
                  <a:schemeClr val="accent2">
                    <a:tint val="44000"/>
                    <a:lumMod val="60000"/>
                    <a:lumOff val="40000"/>
                  </a:schemeClr>
                </a:gs>
                <a:gs pos="51000">
                  <a:schemeClr val="accent2">
                    <a:tint val="44000"/>
                    <a:alpha val="75000"/>
                  </a:schemeClr>
                </a:gs>
                <a:gs pos="100000">
                  <a:schemeClr val="accent2">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Sheet1!$B$2</c:f>
            </c:numRef>
          </c:val>
          <c:extLst>
            <c:ext xmlns:c16="http://schemas.microsoft.com/office/drawing/2014/chart" uri="{C3380CC4-5D6E-409C-BE32-E72D297353CC}">
              <c16:uniqueId val="{00000000-73E3-4ECF-B455-4DB4C4280DC0}"/>
            </c:ext>
          </c:extLst>
        </c:ser>
        <c:ser>
          <c:idx val="1"/>
          <c:order val="1"/>
          <c:tx>
            <c:strRef>
              <c:f>Sheet1!$C$1</c:f>
              <c:strCache>
                <c:ptCount val="1"/>
                <c:pt idx="0">
                  <c:v>March'18</c:v>
                </c:pt>
              </c:strCache>
            </c:strRef>
          </c:tx>
          <c:spPr>
            <a:gradFill flip="none" rotWithShape="1">
              <a:gsLst>
                <a:gs pos="0">
                  <a:schemeClr val="accent2">
                    <a:tint val="58000"/>
                  </a:schemeClr>
                </a:gs>
                <a:gs pos="75000">
                  <a:schemeClr val="accent2">
                    <a:tint val="58000"/>
                    <a:lumMod val="60000"/>
                    <a:lumOff val="40000"/>
                  </a:schemeClr>
                </a:gs>
                <a:gs pos="51000">
                  <a:schemeClr val="accent2">
                    <a:tint val="58000"/>
                    <a:alpha val="75000"/>
                  </a:schemeClr>
                </a:gs>
                <a:gs pos="100000">
                  <a:schemeClr val="accent2">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Sheet1!$C$2</c:f>
            </c:numRef>
          </c:val>
          <c:extLst>
            <c:ext xmlns:c16="http://schemas.microsoft.com/office/drawing/2014/chart" uri="{C3380CC4-5D6E-409C-BE32-E72D297353CC}">
              <c16:uniqueId val="{00000001-73E3-4ECF-B455-4DB4C4280DC0}"/>
            </c:ext>
          </c:extLst>
        </c:ser>
        <c:ser>
          <c:idx val="2"/>
          <c:order val="2"/>
          <c:tx>
            <c:strRef>
              <c:f>Sheet1!$D$1</c:f>
              <c:strCache>
                <c:ptCount val="1"/>
                <c:pt idx="0">
                  <c:v>March'19</c:v>
                </c:pt>
              </c:strCache>
            </c:strRef>
          </c:tx>
          <c:spPr>
            <a:gradFill flip="none" rotWithShape="1">
              <a:gsLst>
                <a:gs pos="0">
                  <a:schemeClr val="accent2">
                    <a:tint val="72000"/>
                  </a:schemeClr>
                </a:gs>
                <a:gs pos="75000">
                  <a:schemeClr val="accent2">
                    <a:tint val="72000"/>
                    <a:lumMod val="60000"/>
                    <a:lumOff val="40000"/>
                  </a:schemeClr>
                </a:gs>
                <a:gs pos="51000">
                  <a:schemeClr val="accent2">
                    <a:tint val="72000"/>
                    <a:alpha val="75000"/>
                  </a:schemeClr>
                </a:gs>
                <a:gs pos="100000">
                  <a:schemeClr val="accent2">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Sheet1!$D$2</c:f>
            </c:numRef>
          </c:val>
          <c:extLst>
            <c:ext xmlns:c16="http://schemas.microsoft.com/office/drawing/2014/chart" uri="{C3380CC4-5D6E-409C-BE32-E72D297353CC}">
              <c16:uniqueId val="{00000002-73E3-4ECF-B455-4DB4C4280DC0}"/>
            </c:ext>
          </c:extLst>
        </c:ser>
        <c:ser>
          <c:idx val="3"/>
          <c:order val="3"/>
          <c:tx>
            <c:strRef>
              <c:f>Sheet1!$E$1</c:f>
              <c:strCache>
                <c:ptCount val="1"/>
                <c:pt idx="0">
                  <c:v>March'20</c:v>
                </c:pt>
              </c:strCache>
            </c:strRef>
          </c:tx>
          <c:spPr>
            <a:gradFill flip="none" rotWithShape="1">
              <a:gsLst>
                <a:gs pos="0">
                  <a:schemeClr val="accent2">
                    <a:tint val="86000"/>
                  </a:schemeClr>
                </a:gs>
                <a:gs pos="75000">
                  <a:schemeClr val="accent2">
                    <a:tint val="86000"/>
                    <a:lumMod val="60000"/>
                    <a:lumOff val="40000"/>
                  </a:schemeClr>
                </a:gs>
                <a:gs pos="51000">
                  <a:schemeClr val="accent2">
                    <a:tint val="86000"/>
                    <a:alpha val="75000"/>
                  </a:schemeClr>
                </a:gs>
                <a:gs pos="100000">
                  <a:schemeClr val="accent2">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Sheet1!$E$2</c:f>
              <c:numCache>
                <c:formatCode>_(* #,##0_);_(* \(#,##0\);_(* "-"??_);_(@_)</c:formatCode>
                <c:ptCount val="1"/>
                <c:pt idx="0">
                  <c:v>1299322</c:v>
                </c:pt>
              </c:numCache>
            </c:numRef>
          </c:val>
          <c:extLst>
            <c:ext xmlns:c16="http://schemas.microsoft.com/office/drawing/2014/chart" uri="{C3380CC4-5D6E-409C-BE32-E72D297353CC}">
              <c16:uniqueId val="{00000003-73E3-4ECF-B455-4DB4C4280DC0}"/>
            </c:ext>
          </c:extLst>
        </c:ser>
        <c:ser>
          <c:idx val="4"/>
          <c:order val="4"/>
          <c:tx>
            <c:strRef>
              <c:f>Sheet1!$F$1</c:f>
              <c:strCache>
                <c:ptCount val="1"/>
                <c:pt idx="0">
                  <c:v>March'21</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Sheet1!$F$2</c:f>
              <c:numCache>
                <c:formatCode>_(* #,##0_);_(* \(#,##0\);_(* "-"??_);_(@_)</c:formatCode>
                <c:ptCount val="1"/>
                <c:pt idx="0">
                  <c:v>1376592</c:v>
                </c:pt>
              </c:numCache>
            </c:numRef>
          </c:val>
          <c:extLst>
            <c:ext xmlns:c16="http://schemas.microsoft.com/office/drawing/2014/chart" uri="{C3380CC4-5D6E-409C-BE32-E72D297353CC}">
              <c16:uniqueId val="{00000004-73E3-4ECF-B455-4DB4C4280DC0}"/>
            </c:ext>
          </c:extLst>
        </c:ser>
        <c:ser>
          <c:idx val="5"/>
          <c:order val="5"/>
          <c:tx>
            <c:strRef>
              <c:f>Sheet1!$G$1</c:f>
              <c:strCache>
                <c:ptCount val="1"/>
                <c:pt idx="0">
                  <c:v>March'22</c:v>
                </c:pt>
              </c:strCache>
            </c:strRef>
          </c:tx>
          <c:spPr>
            <a:gradFill flip="none" rotWithShape="1">
              <a:gsLst>
                <a:gs pos="0">
                  <a:schemeClr val="accent2">
                    <a:shade val="86000"/>
                  </a:schemeClr>
                </a:gs>
                <a:gs pos="75000">
                  <a:schemeClr val="accent2">
                    <a:shade val="86000"/>
                    <a:lumMod val="60000"/>
                    <a:lumOff val="40000"/>
                  </a:schemeClr>
                </a:gs>
                <a:gs pos="51000">
                  <a:schemeClr val="accent2">
                    <a:shade val="86000"/>
                    <a:alpha val="75000"/>
                  </a:schemeClr>
                </a:gs>
                <a:gs pos="100000">
                  <a:schemeClr val="accent2">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Sheet1!$G$2</c:f>
              <c:numCache>
                <c:formatCode>_(* #,##0_);_(* \(#,##0\);_(* "-"??_);_(@_)</c:formatCode>
                <c:ptCount val="1"/>
                <c:pt idx="0">
                  <c:v>1533715</c:v>
                </c:pt>
              </c:numCache>
            </c:numRef>
          </c:val>
          <c:extLst>
            <c:ext xmlns:c16="http://schemas.microsoft.com/office/drawing/2014/chart" uri="{C3380CC4-5D6E-409C-BE32-E72D297353CC}">
              <c16:uniqueId val="{00000005-73E3-4ECF-B455-4DB4C4280DC0}"/>
            </c:ext>
          </c:extLst>
        </c:ser>
        <c:ser>
          <c:idx val="6"/>
          <c:order val="6"/>
          <c:tx>
            <c:strRef>
              <c:f>Sheet1!$H$1</c:f>
              <c:strCache>
                <c:ptCount val="1"/>
                <c:pt idx="0">
                  <c:v>March'23</c:v>
                </c:pt>
              </c:strCache>
            </c:strRef>
          </c:tx>
          <c:spPr>
            <a:gradFill flip="none" rotWithShape="1">
              <a:gsLst>
                <a:gs pos="0">
                  <a:schemeClr val="accent2">
                    <a:shade val="47000"/>
                  </a:schemeClr>
                </a:gs>
                <a:gs pos="75000">
                  <a:schemeClr val="accent2">
                    <a:shade val="47000"/>
                    <a:lumMod val="60000"/>
                    <a:lumOff val="40000"/>
                  </a:schemeClr>
                </a:gs>
                <a:gs pos="51000">
                  <a:schemeClr val="accent2">
                    <a:shade val="47000"/>
                    <a:alpha val="75000"/>
                  </a:schemeClr>
                </a:gs>
                <a:gs pos="100000">
                  <a:schemeClr val="accent2">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Sheet1!$H$2</c:f>
              <c:numCache>
                <c:formatCode>_(* #,##0_);_(* \(#,##0\);_(* "-"??_);_(@_)</c:formatCode>
                <c:ptCount val="1"/>
                <c:pt idx="0">
                  <c:v>1703416</c:v>
                </c:pt>
              </c:numCache>
            </c:numRef>
          </c:val>
          <c:extLst>
            <c:ext xmlns:c16="http://schemas.microsoft.com/office/drawing/2014/chart" uri="{C3380CC4-5D6E-409C-BE32-E72D297353CC}">
              <c16:uniqueId val="{00000000-267C-42EE-B81A-A907261B8079}"/>
            </c:ext>
          </c:extLst>
        </c:ser>
        <c:ser>
          <c:idx val="7"/>
          <c:order val="7"/>
          <c:tx>
            <c:strRef>
              <c:f>Sheet1!$I$1</c:f>
              <c:strCache>
                <c:ptCount val="1"/>
                <c:pt idx="0">
                  <c:v>March'24</c:v>
                </c:pt>
              </c:strCache>
            </c:strRef>
          </c:tx>
          <c:spPr>
            <a:gradFill flip="none" rotWithShape="1">
              <a:gsLst>
                <a:gs pos="0">
                  <a:schemeClr val="accent2">
                    <a:shade val="45000"/>
                  </a:schemeClr>
                </a:gs>
                <a:gs pos="75000">
                  <a:schemeClr val="accent2">
                    <a:shade val="45000"/>
                    <a:lumMod val="60000"/>
                    <a:lumOff val="40000"/>
                  </a:schemeClr>
                </a:gs>
                <a:gs pos="51000">
                  <a:schemeClr val="accent2">
                    <a:shade val="45000"/>
                    <a:alpha val="75000"/>
                  </a:schemeClr>
                </a:gs>
                <a:gs pos="100000">
                  <a:schemeClr val="accent2">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Sheet1!$I$2</c:f>
              <c:numCache>
                <c:formatCode>_(* #,##0_);_(* \(#,##0\);_(* "-"??_);_(@_)</c:formatCode>
                <c:ptCount val="1"/>
                <c:pt idx="0">
                  <c:v>1893055</c:v>
                </c:pt>
              </c:numCache>
            </c:numRef>
          </c:val>
          <c:extLst>
            <c:ext xmlns:c16="http://schemas.microsoft.com/office/drawing/2014/chart" uri="{C3380CC4-5D6E-409C-BE32-E72D297353CC}">
              <c16:uniqueId val="{00000000-376E-4EF2-8404-C002B06D5CEB}"/>
            </c:ext>
          </c:extLst>
        </c:ser>
        <c:ser>
          <c:idx val="8"/>
          <c:order val="8"/>
          <c:tx>
            <c:strRef>
              <c:f>Sheet1!$J$1</c:f>
              <c:strCache>
                <c:ptCount val="1"/>
                <c:pt idx="0">
                  <c:v>March'25</c:v>
                </c:pt>
              </c:strCache>
            </c:strRef>
          </c:tx>
          <c:spPr>
            <a:gradFill flip="none" rotWithShape="1">
              <a:gsLst>
                <a:gs pos="0">
                  <a:schemeClr val="accent2">
                    <a:shade val="44000"/>
                  </a:schemeClr>
                </a:gs>
                <a:gs pos="75000">
                  <a:schemeClr val="accent2">
                    <a:shade val="44000"/>
                    <a:lumMod val="60000"/>
                    <a:lumOff val="40000"/>
                  </a:schemeClr>
                </a:gs>
                <a:gs pos="51000">
                  <a:schemeClr val="accent2">
                    <a:shade val="44000"/>
                    <a:alpha val="75000"/>
                  </a:schemeClr>
                </a:gs>
                <a:gs pos="100000">
                  <a:schemeClr val="accent2">
                    <a:shade val="44000"/>
                    <a:lumMod val="20000"/>
                    <a:lumOff val="80000"/>
                    <a:alpha val="15000"/>
                  </a:schemeClr>
                </a:gs>
              </a:gsLst>
              <a:lin ang="5400000" scaled="0"/>
            </a:gradFill>
            <a:ln>
              <a:noFill/>
            </a:ln>
            <a:effectLst/>
          </c:spPr>
          <c:invertIfNegative val="0"/>
          <c:cat>
            <c:strRef>
              <c:f>Sheet1!$A$2</c:f>
              <c:strCache>
                <c:ptCount val="1"/>
                <c:pt idx="0">
                  <c:v>Total</c:v>
                </c:pt>
              </c:strCache>
            </c:strRef>
          </c:cat>
          <c:val>
            <c:numRef>
              <c:f>Sheet1!$J$2</c:f>
              <c:numCache>
                <c:formatCode>_(* #,##0_);_(* \(#,##0\);_(* "-"??_);_(@_)</c:formatCode>
                <c:ptCount val="1"/>
                <c:pt idx="0">
                  <c:v>2112981</c:v>
                </c:pt>
              </c:numCache>
            </c:numRef>
          </c:val>
          <c:extLst>
            <c:ext xmlns:c16="http://schemas.microsoft.com/office/drawing/2014/chart" uri="{C3380CC4-5D6E-409C-BE32-E72D297353CC}">
              <c16:uniqueId val="{00000000-F128-41EA-9937-EFA29E9F3EB3}"/>
            </c:ext>
          </c:extLst>
        </c:ser>
        <c:dLbls>
          <c:showLegendKey val="0"/>
          <c:showVal val="0"/>
          <c:showCatName val="0"/>
          <c:showSerName val="0"/>
          <c:showPercent val="0"/>
          <c:showBubbleSize val="0"/>
        </c:dLbls>
        <c:gapWidth val="355"/>
        <c:overlap val="-70"/>
        <c:axId val="383712416"/>
        <c:axId val="383714376"/>
      </c:barChart>
      <c:catAx>
        <c:axId val="38371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4376"/>
        <c:crosses val="autoZero"/>
        <c:auto val="1"/>
        <c:lblAlgn val="ctr"/>
        <c:lblOffset val="100"/>
        <c:noMultiLvlLbl val="0"/>
      </c:catAx>
      <c:valAx>
        <c:axId val="383714376"/>
        <c:scaling>
          <c:orientation val="minMax"/>
        </c:scaling>
        <c:delete val="1"/>
        <c:axPos val="l"/>
        <c:numFmt formatCode="_(* #,##0_);_(* \(#,##0\);_(* &quot;-&quot;??_);_(@_)" sourceLinked="1"/>
        <c:majorTickMark val="none"/>
        <c:minorTickMark val="none"/>
        <c:tickLblPos val="nextTo"/>
        <c:crossAx val="38371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Sheet1!$B$2</c:f>
            </c:numRef>
          </c:val>
          <c:extLst>
            <c:ext xmlns:c16="http://schemas.microsoft.com/office/drawing/2014/chart" uri="{C3380CC4-5D6E-409C-BE32-E72D297353CC}">
              <c16:uniqueId val="{00000000-4BA1-49D8-B932-446430D93261}"/>
            </c:ext>
          </c:extLst>
        </c:ser>
        <c:ser>
          <c:idx val="1"/>
          <c:order val="1"/>
          <c:tx>
            <c:strRef>
              <c:f>Sheet1!$C$1</c:f>
              <c:strCache>
                <c:ptCount val="1"/>
                <c:pt idx="0">
                  <c:v>March'18</c:v>
                </c:pt>
              </c:strCache>
            </c:strRef>
          </c:tx>
          <c:spPr>
            <a:gradFill flip="none" rotWithShape="1">
              <a:gsLst>
                <a:gs pos="0">
                  <a:schemeClr val="accent3">
                    <a:tint val="58000"/>
                  </a:schemeClr>
                </a:gs>
                <a:gs pos="75000">
                  <a:schemeClr val="accent3">
                    <a:tint val="58000"/>
                    <a:lumMod val="60000"/>
                    <a:lumOff val="40000"/>
                  </a:schemeClr>
                </a:gs>
                <a:gs pos="51000">
                  <a:schemeClr val="accent3">
                    <a:tint val="58000"/>
                    <a:alpha val="75000"/>
                  </a:schemeClr>
                </a:gs>
                <a:gs pos="100000">
                  <a:schemeClr val="accent3">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Sheet1!$C$2</c:f>
            </c:numRef>
          </c:val>
          <c:extLst>
            <c:ext xmlns:c16="http://schemas.microsoft.com/office/drawing/2014/chart" uri="{C3380CC4-5D6E-409C-BE32-E72D297353CC}">
              <c16:uniqueId val="{00000001-4BA1-49D8-B932-446430D93261}"/>
            </c:ext>
          </c:extLst>
        </c:ser>
        <c:ser>
          <c:idx val="2"/>
          <c:order val="2"/>
          <c:tx>
            <c:strRef>
              <c:f>Sheet1!$D$1</c:f>
              <c:strCache>
                <c:ptCount val="1"/>
                <c:pt idx="0">
                  <c:v>March'19</c:v>
                </c:pt>
              </c:strCache>
            </c:strRef>
          </c:tx>
          <c:spPr>
            <a:gradFill flip="none" rotWithShape="1">
              <a:gsLst>
                <a:gs pos="0">
                  <a:schemeClr val="accent3">
                    <a:tint val="72000"/>
                  </a:schemeClr>
                </a:gs>
                <a:gs pos="75000">
                  <a:schemeClr val="accent3">
                    <a:tint val="72000"/>
                    <a:lumMod val="60000"/>
                    <a:lumOff val="40000"/>
                  </a:schemeClr>
                </a:gs>
                <a:gs pos="51000">
                  <a:schemeClr val="accent3">
                    <a:tint val="72000"/>
                    <a:alpha val="75000"/>
                  </a:schemeClr>
                </a:gs>
                <a:gs pos="100000">
                  <a:schemeClr val="accent3">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Sheet1!$D$2</c:f>
            </c:numRef>
          </c:val>
          <c:extLst>
            <c:ext xmlns:c16="http://schemas.microsoft.com/office/drawing/2014/chart" uri="{C3380CC4-5D6E-409C-BE32-E72D297353CC}">
              <c16:uniqueId val="{00000002-4BA1-49D8-B932-446430D93261}"/>
            </c:ext>
          </c:extLst>
        </c:ser>
        <c:ser>
          <c:idx val="3"/>
          <c:order val="3"/>
          <c:tx>
            <c:strRef>
              <c:f>Sheet1!$E$1</c:f>
              <c:strCache>
                <c:ptCount val="1"/>
                <c:pt idx="0">
                  <c:v>March'20</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Sheet1!$E$2</c:f>
              <c:numCache>
                <c:formatCode>General</c:formatCode>
                <c:ptCount val="1"/>
                <c:pt idx="0">
                  <c:v>13.75</c:v>
                </c:pt>
              </c:numCache>
            </c:numRef>
          </c:val>
          <c:extLst>
            <c:ext xmlns:c16="http://schemas.microsoft.com/office/drawing/2014/chart" uri="{C3380CC4-5D6E-409C-BE32-E72D297353CC}">
              <c16:uniqueId val="{00000003-4BA1-49D8-B932-446430D93261}"/>
            </c:ext>
          </c:extLst>
        </c:ser>
        <c:ser>
          <c:idx val="4"/>
          <c:order val="4"/>
          <c:tx>
            <c:strRef>
              <c:f>Sheet1!$F$1</c:f>
              <c:strCache>
                <c:ptCount val="1"/>
                <c:pt idx="0">
                  <c:v>March'21</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Sheet1!$F$2</c:f>
              <c:numCache>
                <c:formatCode>General</c:formatCode>
                <c:ptCount val="1"/>
                <c:pt idx="0">
                  <c:v>16.850000000000001</c:v>
                </c:pt>
              </c:numCache>
            </c:numRef>
          </c:val>
          <c:extLst>
            <c:ext xmlns:c16="http://schemas.microsoft.com/office/drawing/2014/chart" uri="{C3380CC4-5D6E-409C-BE32-E72D297353CC}">
              <c16:uniqueId val="{00000004-4BA1-49D8-B932-446430D93261}"/>
            </c:ext>
          </c:extLst>
        </c:ser>
        <c:ser>
          <c:idx val="5"/>
          <c:order val="5"/>
          <c:tx>
            <c:strRef>
              <c:f>Sheet1!$G$1</c:f>
              <c:strCache>
                <c:ptCount val="1"/>
                <c:pt idx="0">
                  <c:v>March'22</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Sheet1!$G$2</c:f>
              <c:numCache>
                <c:formatCode>General</c:formatCode>
                <c:ptCount val="1"/>
                <c:pt idx="0">
                  <c:v>20.6</c:v>
                </c:pt>
              </c:numCache>
            </c:numRef>
          </c:val>
          <c:extLst>
            <c:ext xmlns:c16="http://schemas.microsoft.com/office/drawing/2014/chart" uri="{C3380CC4-5D6E-409C-BE32-E72D297353CC}">
              <c16:uniqueId val="{00000005-4BA1-49D8-B932-446430D93261}"/>
            </c:ext>
          </c:extLst>
        </c:ser>
        <c:ser>
          <c:idx val="6"/>
          <c:order val="6"/>
          <c:tx>
            <c:strRef>
              <c:f>Sheet1!$H$1</c:f>
              <c:strCache>
                <c:ptCount val="1"/>
                <c:pt idx="0">
                  <c:v>March'23</c:v>
                </c:pt>
              </c:strCache>
            </c:strRef>
          </c:tx>
          <c:spPr>
            <a:gradFill flip="none" rotWithShape="1">
              <a:gsLst>
                <a:gs pos="0">
                  <a:schemeClr val="accent3">
                    <a:shade val="47000"/>
                  </a:schemeClr>
                </a:gs>
                <a:gs pos="75000">
                  <a:schemeClr val="accent3">
                    <a:shade val="47000"/>
                    <a:lumMod val="60000"/>
                    <a:lumOff val="40000"/>
                  </a:schemeClr>
                </a:gs>
                <a:gs pos="51000">
                  <a:schemeClr val="accent3">
                    <a:shade val="47000"/>
                    <a:alpha val="75000"/>
                  </a:schemeClr>
                </a:gs>
                <a:gs pos="100000">
                  <a:schemeClr val="accent3">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Sheet1!$H$2</c:f>
              <c:numCache>
                <c:formatCode>General</c:formatCode>
                <c:ptCount val="1"/>
                <c:pt idx="0">
                  <c:v>23.7</c:v>
                </c:pt>
              </c:numCache>
            </c:numRef>
          </c:val>
          <c:extLst>
            <c:ext xmlns:c16="http://schemas.microsoft.com/office/drawing/2014/chart" uri="{C3380CC4-5D6E-409C-BE32-E72D297353CC}">
              <c16:uniqueId val="{00000006-4BA1-49D8-B932-446430D93261}"/>
            </c:ext>
          </c:extLst>
        </c:ser>
        <c:ser>
          <c:idx val="7"/>
          <c:order val="7"/>
          <c:tx>
            <c:strRef>
              <c:f>Sheet1!$I$1</c:f>
              <c:strCache>
                <c:ptCount val="1"/>
                <c:pt idx="0">
                  <c:v>March'24</c:v>
                </c:pt>
              </c:strCache>
            </c:strRef>
          </c:tx>
          <c:spPr>
            <a:gradFill flip="none" rotWithShape="1">
              <a:gsLst>
                <a:gs pos="0">
                  <a:schemeClr val="accent3">
                    <a:shade val="45000"/>
                  </a:schemeClr>
                </a:gs>
                <a:gs pos="75000">
                  <a:schemeClr val="accent3">
                    <a:shade val="45000"/>
                    <a:lumMod val="60000"/>
                    <a:lumOff val="40000"/>
                  </a:schemeClr>
                </a:gs>
                <a:gs pos="51000">
                  <a:schemeClr val="accent3">
                    <a:shade val="45000"/>
                    <a:alpha val="75000"/>
                  </a:schemeClr>
                </a:gs>
                <a:gs pos="100000">
                  <a:schemeClr val="accent3">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Sheet1!$I$2</c:f>
              <c:numCache>
                <c:formatCode>General</c:formatCode>
                <c:ptCount val="1"/>
                <c:pt idx="0">
                  <c:v>27</c:v>
                </c:pt>
              </c:numCache>
            </c:numRef>
          </c:val>
          <c:extLst>
            <c:ext xmlns:c16="http://schemas.microsoft.com/office/drawing/2014/chart" uri="{C3380CC4-5D6E-409C-BE32-E72D297353CC}">
              <c16:uniqueId val="{00000007-4BA1-49D8-B932-446430D93261}"/>
            </c:ext>
          </c:extLst>
        </c:ser>
        <c:ser>
          <c:idx val="8"/>
          <c:order val="8"/>
          <c:tx>
            <c:strRef>
              <c:f>Sheet1!$J$1</c:f>
              <c:strCache>
                <c:ptCount val="1"/>
                <c:pt idx="0">
                  <c:v>March'25</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cat>
            <c:strRef>
              <c:f>Sheet1!$A$2</c:f>
              <c:strCache>
                <c:ptCount val="1"/>
                <c:pt idx="0">
                  <c:v>Domestic (Lakhs)</c:v>
                </c:pt>
              </c:strCache>
            </c:strRef>
          </c:cat>
          <c:val>
            <c:numRef>
              <c:f>Sheet1!$J$2</c:f>
              <c:numCache>
                <c:formatCode>General</c:formatCode>
                <c:ptCount val="1"/>
                <c:pt idx="0">
                  <c:v>30.7</c:v>
                </c:pt>
              </c:numCache>
            </c:numRef>
          </c:val>
          <c:extLst>
            <c:ext xmlns:c16="http://schemas.microsoft.com/office/drawing/2014/chart" uri="{C3380CC4-5D6E-409C-BE32-E72D297353CC}">
              <c16:uniqueId val="{00000008-4BA1-49D8-B932-446430D93261}"/>
            </c:ext>
          </c:extLst>
        </c:ser>
        <c:dLbls>
          <c:showLegendKey val="0"/>
          <c:showVal val="0"/>
          <c:showCatName val="0"/>
          <c:showSerName val="0"/>
          <c:showPercent val="0"/>
          <c:showBubbleSize val="0"/>
        </c:dLbls>
        <c:gapWidth val="355"/>
        <c:overlap val="-70"/>
        <c:axId val="383709672"/>
        <c:axId val="383710064"/>
      </c:barChart>
      <c:catAx>
        <c:axId val="383709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83710064"/>
        <c:crosses val="autoZero"/>
        <c:auto val="1"/>
        <c:lblAlgn val="ctr"/>
        <c:lblOffset val="100"/>
        <c:noMultiLvlLbl val="0"/>
      </c:catAx>
      <c:valAx>
        <c:axId val="383710064"/>
        <c:scaling>
          <c:orientation val="minMax"/>
        </c:scaling>
        <c:delete val="1"/>
        <c:axPos val="l"/>
        <c:numFmt formatCode="General" sourceLinked="1"/>
        <c:majorTickMark val="none"/>
        <c:minorTickMark val="none"/>
        <c:tickLblPos val="nextTo"/>
        <c:crossAx val="383709672"/>
        <c:crosses val="autoZero"/>
        <c:crossBetween val="between"/>
      </c:valAx>
      <c:spPr>
        <a:noFill/>
        <a:ln>
          <a:noFill/>
        </a:ln>
        <a:effectLst/>
      </c:spPr>
    </c:plotArea>
    <c:legend>
      <c:legendPos val="b"/>
      <c:layout>
        <c:manualLayout>
          <c:xMode val="edge"/>
          <c:yMode val="edge"/>
          <c:x val="9.0635444704846732E-2"/>
          <c:y val="0.89007318598450458"/>
          <c:w val="0.80462054257098981"/>
          <c:h val="8.5003807136483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6">
                    <a:tint val="46000"/>
                  </a:schemeClr>
                </a:gs>
                <a:gs pos="75000">
                  <a:schemeClr val="accent6">
                    <a:tint val="46000"/>
                    <a:lumMod val="60000"/>
                    <a:lumOff val="40000"/>
                  </a:schemeClr>
                </a:gs>
                <a:gs pos="51000">
                  <a:schemeClr val="accent6">
                    <a:tint val="46000"/>
                    <a:alpha val="75000"/>
                  </a:schemeClr>
                </a:gs>
                <a:gs pos="100000">
                  <a:schemeClr val="accent6">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Sheet1!$B$2</c:f>
            </c:numRef>
          </c:val>
          <c:extLst>
            <c:ext xmlns:c16="http://schemas.microsoft.com/office/drawing/2014/chart" uri="{C3380CC4-5D6E-409C-BE32-E72D297353CC}">
              <c16:uniqueId val="{00000000-263B-4437-9ADF-8037921BEF30}"/>
            </c:ext>
          </c:extLst>
        </c:ser>
        <c:ser>
          <c:idx val="1"/>
          <c:order val="1"/>
          <c:tx>
            <c:strRef>
              <c:f>Sheet1!$C$1</c:f>
              <c:strCache>
                <c:ptCount val="1"/>
                <c:pt idx="0">
                  <c:v>March'18</c:v>
                </c:pt>
              </c:strCache>
            </c:strRef>
          </c:tx>
          <c:spPr>
            <a:gradFill flip="none" rotWithShape="1">
              <a:gsLst>
                <a:gs pos="0">
                  <a:schemeClr val="accent6">
                    <a:tint val="62000"/>
                  </a:schemeClr>
                </a:gs>
                <a:gs pos="75000">
                  <a:schemeClr val="accent6">
                    <a:tint val="62000"/>
                    <a:lumMod val="60000"/>
                    <a:lumOff val="40000"/>
                  </a:schemeClr>
                </a:gs>
                <a:gs pos="51000">
                  <a:schemeClr val="accent6">
                    <a:tint val="62000"/>
                    <a:alpha val="75000"/>
                  </a:schemeClr>
                </a:gs>
                <a:gs pos="100000">
                  <a:schemeClr val="accent6">
                    <a:tint val="6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Sheet1!$C$2</c:f>
            </c:numRef>
          </c:val>
          <c:extLst>
            <c:ext xmlns:c16="http://schemas.microsoft.com/office/drawing/2014/chart" uri="{C3380CC4-5D6E-409C-BE32-E72D297353CC}">
              <c16:uniqueId val="{00000001-263B-4437-9ADF-8037921BEF30}"/>
            </c:ext>
          </c:extLst>
        </c:ser>
        <c:ser>
          <c:idx val="2"/>
          <c:order val="2"/>
          <c:tx>
            <c:strRef>
              <c:f>Sheet1!$D$1</c:f>
              <c:strCache>
                <c:ptCount val="1"/>
                <c:pt idx="0">
                  <c:v>March'19</c:v>
                </c:pt>
              </c:strCache>
            </c:strRef>
          </c:tx>
          <c:spPr>
            <a:gradFill flip="none" rotWithShape="1">
              <a:gsLst>
                <a:gs pos="0">
                  <a:schemeClr val="accent6">
                    <a:tint val="77000"/>
                  </a:schemeClr>
                </a:gs>
                <a:gs pos="75000">
                  <a:schemeClr val="accent6">
                    <a:tint val="77000"/>
                    <a:lumMod val="60000"/>
                    <a:lumOff val="40000"/>
                  </a:schemeClr>
                </a:gs>
                <a:gs pos="51000">
                  <a:schemeClr val="accent6">
                    <a:tint val="77000"/>
                    <a:alpha val="75000"/>
                  </a:schemeClr>
                </a:gs>
                <a:gs pos="100000">
                  <a:schemeClr val="accent6">
                    <a:tint val="7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Sheet1!$D$2</c:f>
            </c:numRef>
          </c:val>
          <c:extLst>
            <c:ext xmlns:c16="http://schemas.microsoft.com/office/drawing/2014/chart" uri="{C3380CC4-5D6E-409C-BE32-E72D297353CC}">
              <c16:uniqueId val="{00000002-263B-4437-9ADF-8037921BEF30}"/>
            </c:ext>
          </c:extLst>
        </c:ser>
        <c:ser>
          <c:idx val="3"/>
          <c:order val="3"/>
          <c:tx>
            <c:strRef>
              <c:f>Sheet1!$E$1</c:f>
              <c:strCache>
                <c:ptCount val="1"/>
                <c:pt idx="0">
                  <c:v>March'20</c:v>
                </c:pt>
              </c:strCache>
            </c:strRef>
          </c:tx>
          <c:spPr>
            <a:gradFill flip="none" rotWithShape="1">
              <a:gsLst>
                <a:gs pos="0">
                  <a:schemeClr val="accent6">
                    <a:tint val="93000"/>
                  </a:schemeClr>
                </a:gs>
                <a:gs pos="75000">
                  <a:schemeClr val="accent6">
                    <a:tint val="93000"/>
                    <a:lumMod val="60000"/>
                    <a:lumOff val="40000"/>
                  </a:schemeClr>
                </a:gs>
                <a:gs pos="51000">
                  <a:schemeClr val="accent6">
                    <a:tint val="93000"/>
                    <a:alpha val="75000"/>
                  </a:schemeClr>
                </a:gs>
                <a:gs pos="100000">
                  <a:schemeClr val="accent6">
                    <a:tint val="9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Sheet1!$E$2</c:f>
              <c:numCache>
                <c:formatCode>_(* #,##0_);_(* \(#,##0\);_(* "-"??_);_(@_)</c:formatCode>
                <c:ptCount val="1"/>
                <c:pt idx="0">
                  <c:v>5566</c:v>
                </c:pt>
              </c:numCache>
            </c:numRef>
          </c:val>
          <c:extLst>
            <c:ext xmlns:c16="http://schemas.microsoft.com/office/drawing/2014/chart" uri="{C3380CC4-5D6E-409C-BE32-E72D297353CC}">
              <c16:uniqueId val="{00000003-263B-4437-9ADF-8037921BEF30}"/>
            </c:ext>
          </c:extLst>
        </c:ser>
        <c:ser>
          <c:idx val="4"/>
          <c:order val="4"/>
          <c:tx>
            <c:strRef>
              <c:f>Sheet1!$F$1</c:f>
              <c:strCache>
                <c:ptCount val="1"/>
                <c:pt idx="0">
                  <c:v>March'21</c:v>
                </c:pt>
              </c:strCache>
            </c:strRef>
          </c:tx>
          <c:spPr>
            <a:gradFill flip="none" rotWithShape="1">
              <a:gsLst>
                <a:gs pos="0">
                  <a:schemeClr val="accent6">
                    <a:shade val="92000"/>
                  </a:schemeClr>
                </a:gs>
                <a:gs pos="75000">
                  <a:schemeClr val="accent6">
                    <a:shade val="92000"/>
                    <a:lumMod val="60000"/>
                    <a:lumOff val="40000"/>
                  </a:schemeClr>
                </a:gs>
                <a:gs pos="51000">
                  <a:schemeClr val="accent6">
                    <a:shade val="92000"/>
                    <a:alpha val="75000"/>
                  </a:schemeClr>
                </a:gs>
                <a:gs pos="100000">
                  <a:schemeClr val="accent6">
                    <a:shade val="9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Sheet1!$F$2</c:f>
              <c:numCache>
                <c:formatCode>_(* #,##0_);_(* \(#,##0\);_(* "-"??_);_(@_)</c:formatCode>
                <c:ptCount val="1"/>
                <c:pt idx="0">
                  <c:v>6687</c:v>
                </c:pt>
              </c:numCache>
            </c:numRef>
          </c:val>
          <c:extLst>
            <c:ext xmlns:c16="http://schemas.microsoft.com/office/drawing/2014/chart" uri="{C3380CC4-5D6E-409C-BE32-E72D297353CC}">
              <c16:uniqueId val="{00000004-263B-4437-9ADF-8037921BEF30}"/>
            </c:ext>
          </c:extLst>
        </c:ser>
        <c:ser>
          <c:idx val="5"/>
          <c:order val="5"/>
          <c:tx>
            <c:strRef>
              <c:f>Sheet1!$G$1</c:f>
              <c:strCache>
                <c:ptCount val="1"/>
                <c:pt idx="0">
                  <c:v>March'22</c:v>
                </c:pt>
              </c:strCache>
            </c:strRef>
          </c:tx>
          <c:spPr>
            <a:gradFill flip="none" rotWithShape="1">
              <a:gsLst>
                <a:gs pos="0">
                  <a:schemeClr val="accent6">
                    <a:shade val="76000"/>
                  </a:schemeClr>
                </a:gs>
                <a:gs pos="75000">
                  <a:schemeClr val="accent6">
                    <a:shade val="76000"/>
                    <a:lumMod val="60000"/>
                    <a:lumOff val="40000"/>
                  </a:schemeClr>
                </a:gs>
                <a:gs pos="51000">
                  <a:schemeClr val="accent6">
                    <a:shade val="76000"/>
                    <a:alpha val="75000"/>
                  </a:schemeClr>
                </a:gs>
                <a:gs pos="100000">
                  <a:schemeClr val="accent6">
                    <a:shade val="7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Sheet1!$G$2</c:f>
              <c:numCache>
                <c:formatCode>_(* #,##0_);_(* \(#,##0\);_(* "-"??_);_(@_)</c:formatCode>
                <c:ptCount val="1"/>
                <c:pt idx="0">
                  <c:v>7720</c:v>
                </c:pt>
              </c:numCache>
            </c:numRef>
          </c:val>
          <c:extLst>
            <c:ext xmlns:c16="http://schemas.microsoft.com/office/drawing/2014/chart" uri="{C3380CC4-5D6E-409C-BE32-E72D297353CC}">
              <c16:uniqueId val="{00000005-263B-4437-9ADF-8037921BEF30}"/>
            </c:ext>
          </c:extLst>
        </c:ser>
        <c:ser>
          <c:idx val="6"/>
          <c:order val="6"/>
          <c:tx>
            <c:strRef>
              <c:f>Sheet1!$H$1</c:f>
              <c:strCache>
                <c:ptCount val="1"/>
                <c:pt idx="0">
                  <c:v>March'23</c:v>
                </c:pt>
              </c:strCache>
            </c:strRef>
          </c:tx>
          <c:spPr>
            <a:gradFill flip="none" rotWithShape="1">
              <a:gsLst>
                <a:gs pos="0">
                  <a:schemeClr val="accent6">
                    <a:shade val="47000"/>
                  </a:schemeClr>
                </a:gs>
                <a:gs pos="75000">
                  <a:schemeClr val="accent6">
                    <a:shade val="47000"/>
                    <a:lumMod val="60000"/>
                    <a:lumOff val="40000"/>
                  </a:schemeClr>
                </a:gs>
                <a:gs pos="51000">
                  <a:schemeClr val="accent6">
                    <a:shade val="47000"/>
                    <a:alpha val="75000"/>
                  </a:schemeClr>
                </a:gs>
                <a:gs pos="100000">
                  <a:schemeClr val="accent6">
                    <a:shade val="47000"/>
                    <a:lumMod val="20000"/>
                    <a:lumOff val="80000"/>
                    <a:alpha val="15000"/>
                  </a:schemeClr>
                </a:gs>
              </a:gsLst>
              <a:lin ang="5400000" scaled="0"/>
            </a:gra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solidFill>
                          <a:schemeClr val="tx1"/>
                        </a:solidFill>
                      </a:rPr>
                      <a:t>9021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63B-4437-9ADF-8037921BEF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Sheet1!$H$2</c:f>
              <c:numCache>
                <c:formatCode>_(* #,##0_);_(* \(#,##0\);_(* "-"??_);_(@_)</c:formatCode>
                <c:ptCount val="1"/>
                <c:pt idx="0">
                  <c:v>9021</c:v>
                </c:pt>
              </c:numCache>
            </c:numRef>
          </c:val>
          <c:extLst>
            <c:ext xmlns:c16="http://schemas.microsoft.com/office/drawing/2014/chart" uri="{C3380CC4-5D6E-409C-BE32-E72D297353CC}">
              <c16:uniqueId val="{00000007-263B-4437-9ADF-8037921BEF30}"/>
            </c:ext>
          </c:extLst>
        </c:ser>
        <c:ser>
          <c:idx val="7"/>
          <c:order val="7"/>
          <c:tx>
            <c:strRef>
              <c:f>Sheet1!$I$1</c:f>
              <c:strCache>
                <c:ptCount val="1"/>
                <c:pt idx="0">
                  <c:v>March'24</c:v>
                </c:pt>
              </c:strCache>
            </c:strRef>
          </c:tx>
          <c:spPr>
            <a:gradFill flip="none" rotWithShape="1">
              <a:gsLst>
                <a:gs pos="0">
                  <a:schemeClr val="accent6">
                    <a:shade val="45000"/>
                  </a:schemeClr>
                </a:gs>
                <a:gs pos="75000">
                  <a:schemeClr val="accent6">
                    <a:shade val="45000"/>
                    <a:lumMod val="60000"/>
                    <a:lumOff val="40000"/>
                  </a:schemeClr>
                </a:gs>
                <a:gs pos="51000">
                  <a:schemeClr val="accent6">
                    <a:shade val="45000"/>
                    <a:alpha val="75000"/>
                  </a:schemeClr>
                </a:gs>
                <a:gs pos="100000">
                  <a:schemeClr val="accent6">
                    <a:shade val="45000"/>
                    <a:lumMod val="20000"/>
                    <a:lumOff val="80000"/>
                    <a:alpha val="15000"/>
                  </a:schemeClr>
                </a:gs>
              </a:gsLst>
              <a:lin ang="5400000" scaled="0"/>
            </a:gra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63B-4437-9ADF-8037921BEF3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c:f>
              <c:strCache>
                <c:ptCount val="1"/>
                <c:pt idx="0">
                  <c:v>Industrial/ Commercial (Nos.)</c:v>
                </c:pt>
              </c:strCache>
            </c:strRef>
          </c:cat>
          <c:val>
            <c:numRef>
              <c:f>Sheet1!$I$2</c:f>
              <c:numCache>
                <c:formatCode>_(* #,##0_);_(* \(#,##0\);_(* "-"??_);_(@_)</c:formatCode>
                <c:ptCount val="1"/>
                <c:pt idx="0">
                  <c:v>10585</c:v>
                </c:pt>
              </c:numCache>
            </c:numRef>
          </c:val>
          <c:extLst>
            <c:ext xmlns:c16="http://schemas.microsoft.com/office/drawing/2014/chart" uri="{C3380CC4-5D6E-409C-BE32-E72D297353CC}">
              <c16:uniqueId val="{00000009-263B-4437-9ADF-8037921BEF30}"/>
            </c:ext>
          </c:extLst>
        </c:ser>
        <c:ser>
          <c:idx val="8"/>
          <c:order val="8"/>
          <c:tx>
            <c:strRef>
              <c:f>Sheet1!$J$1</c:f>
              <c:strCache>
                <c:ptCount val="1"/>
                <c:pt idx="0">
                  <c:v>March'25</c:v>
                </c:pt>
              </c:strCache>
            </c:strRef>
          </c:tx>
          <c:spPr>
            <a:gradFill>
              <a:gsLst>
                <a:gs pos="0">
                  <a:schemeClr val="accent6">
                    <a:shade val="45000"/>
                  </a:schemeClr>
                </a:gs>
                <a:gs pos="75000">
                  <a:schemeClr val="accent6">
                    <a:shade val="45000"/>
                    <a:lumMod val="60000"/>
                    <a:lumOff val="40000"/>
                  </a:schemeClr>
                </a:gs>
                <a:gs pos="51000">
                  <a:schemeClr val="accent6">
                    <a:shade val="45000"/>
                    <a:alpha val="75000"/>
                  </a:schemeClr>
                </a:gs>
                <a:gs pos="100000">
                  <a:schemeClr val="accent6">
                    <a:shade val="45000"/>
                    <a:lumMod val="20000"/>
                    <a:lumOff val="80000"/>
                    <a:alpha val="15000"/>
                  </a:schemeClr>
                </a:gs>
              </a:gsLst>
              <a:lin ang="5400000" scaled="0"/>
            </a:gradFill>
          </c:spPr>
          <c:invertIfNegative val="0"/>
          <c:cat>
            <c:strRef>
              <c:f>Sheet1!$A$2</c:f>
              <c:strCache>
                <c:ptCount val="1"/>
                <c:pt idx="0">
                  <c:v>Industrial/ Commercial (Nos.)</c:v>
                </c:pt>
              </c:strCache>
            </c:strRef>
          </c:cat>
          <c:val>
            <c:numRef>
              <c:f>Sheet1!$J$2</c:f>
              <c:numCache>
                <c:formatCode>_(* #,##0_);_(* \(#,##0\);_(* "-"??_);_(@_)</c:formatCode>
                <c:ptCount val="1"/>
                <c:pt idx="0">
                  <c:v>12049</c:v>
                </c:pt>
              </c:numCache>
            </c:numRef>
          </c:val>
          <c:extLst>
            <c:ext xmlns:c16="http://schemas.microsoft.com/office/drawing/2014/chart" uri="{C3380CC4-5D6E-409C-BE32-E72D297353CC}">
              <c16:uniqueId val="{0000000A-263B-4437-9ADF-8037921BEF30}"/>
            </c:ext>
          </c:extLst>
        </c:ser>
        <c:dLbls>
          <c:showLegendKey val="0"/>
          <c:showVal val="0"/>
          <c:showCatName val="0"/>
          <c:showSerName val="0"/>
          <c:showPercent val="0"/>
          <c:showBubbleSize val="0"/>
        </c:dLbls>
        <c:gapWidth val="355"/>
        <c:overlap val="-70"/>
        <c:axId val="383713592"/>
        <c:axId val="383713984"/>
      </c:barChart>
      <c:catAx>
        <c:axId val="383713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83713984"/>
        <c:crosses val="autoZero"/>
        <c:auto val="1"/>
        <c:lblAlgn val="ctr"/>
        <c:lblOffset val="100"/>
        <c:noMultiLvlLbl val="0"/>
      </c:catAx>
      <c:valAx>
        <c:axId val="383713984"/>
        <c:scaling>
          <c:orientation val="minMax"/>
        </c:scaling>
        <c:delete val="1"/>
        <c:axPos val="l"/>
        <c:numFmt formatCode="_(* #,##0_);_(* \(#,##0\);_(* &quot;-&quot;??_);_(@_)" sourceLinked="1"/>
        <c:majorTickMark val="none"/>
        <c:minorTickMark val="none"/>
        <c:tickLblPos val="nextTo"/>
        <c:crossAx val="383713592"/>
        <c:crosses val="autoZero"/>
        <c:crossBetween val="between"/>
      </c:valAx>
      <c:spPr>
        <a:noFill/>
        <a:ln>
          <a:noFill/>
        </a:ln>
        <a:effectLst/>
      </c:spPr>
    </c:plotArea>
    <c:legend>
      <c:legendPos val="b"/>
      <c:layout>
        <c:manualLayout>
          <c:xMode val="edge"/>
          <c:yMode val="edge"/>
          <c:x val="7.4220677854705652E-2"/>
          <c:y val="0.89551298253337153"/>
          <c:w val="0.81944555615129633"/>
          <c:h val="8.07973410358979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Sheet1!$B$2</c:f>
            </c:numRef>
          </c:val>
          <c:extLst>
            <c:ext xmlns:c16="http://schemas.microsoft.com/office/drawing/2014/chart" uri="{C3380CC4-5D6E-409C-BE32-E72D297353CC}">
              <c16:uniqueId val="{00000000-81A7-4F81-BA25-93A7C5D0577D}"/>
            </c:ext>
          </c:extLst>
        </c:ser>
        <c:ser>
          <c:idx val="1"/>
          <c:order val="1"/>
          <c:tx>
            <c:strRef>
              <c:f>Sheet1!$C$1</c:f>
              <c:strCache>
                <c:ptCount val="1"/>
                <c:pt idx="0">
                  <c:v>March’18</c:v>
                </c:pt>
              </c:strCache>
            </c:strRef>
          </c:tx>
          <c:spPr>
            <a:gradFill flip="none" rotWithShape="1">
              <a:gsLst>
                <a:gs pos="0">
                  <a:schemeClr val="accent3">
                    <a:shade val="58000"/>
                  </a:schemeClr>
                </a:gs>
                <a:gs pos="75000">
                  <a:schemeClr val="accent3">
                    <a:shade val="58000"/>
                    <a:lumMod val="60000"/>
                    <a:lumOff val="40000"/>
                  </a:schemeClr>
                </a:gs>
                <a:gs pos="51000">
                  <a:schemeClr val="accent3">
                    <a:shade val="58000"/>
                    <a:alpha val="75000"/>
                  </a:schemeClr>
                </a:gs>
                <a:gs pos="100000">
                  <a:schemeClr val="accent3">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Sheet1!$C$2</c:f>
            </c:numRef>
          </c:val>
          <c:extLst>
            <c:ext xmlns:c16="http://schemas.microsoft.com/office/drawing/2014/chart" uri="{C3380CC4-5D6E-409C-BE32-E72D297353CC}">
              <c16:uniqueId val="{00000001-81A7-4F81-BA25-93A7C5D0577D}"/>
            </c:ext>
          </c:extLst>
        </c:ser>
        <c:ser>
          <c:idx val="2"/>
          <c:order val="2"/>
          <c:tx>
            <c:strRef>
              <c:f>Sheet1!$D$1</c:f>
              <c:strCache>
                <c:ptCount val="1"/>
                <c:pt idx="0">
                  <c:v>March’19</c:v>
                </c:pt>
              </c:strCache>
            </c:strRef>
          </c:tx>
          <c:spPr>
            <a:gradFill flip="none" rotWithShape="1">
              <a:gsLst>
                <a:gs pos="0">
                  <a:schemeClr val="accent3">
                    <a:shade val="72000"/>
                  </a:schemeClr>
                </a:gs>
                <a:gs pos="75000">
                  <a:schemeClr val="accent3">
                    <a:shade val="72000"/>
                    <a:lumMod val="60000"/>
                    <a:lumOff val="40000"/>
                  </a:schemeClr>
                </a:gs>
                <a:gs pos="51000">
                  <a:schemeClr val="accent3">
                    <a:shade val="72000"/>
                    <a:alpha val="75000"/>
                  </a:schemeClr>
                </a:gs>
                <a:gs pos="100000">
                  <a:schemeClr val="accent3">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Sheet1!$D$2</c:f>
            </c:numRef>
          </c:val>
          <c:extLst>
            <c:ext xmlns:c16="http://schemas.microsoft.com/office/drawing/2014/chart" uri="{C3380CC4-5D6E-409C-BE32-E72D297353CC}">
              <c16:uniqueId val="{00000002-81A7-4F81-BA25-93A7C5D0577D}"/>
            </c:ext>
          </c:extLst>
        </c:ser>
        <c:ser>
          <c:idx val="3"/>
          <c:order val="3"/>
          <c:tx>
            <c:strRef>
              <c:f>Sheet1!$E$1</c:f>
              <c:strCache>
                <c:ptCount val="1"/>
                <c:pt idx="0">
                  <c:v>March’20</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Sheet1!$E$2</c:f>
              <c:numCache>
                <c:formatCode>_(* #,##0_);_(* \(#,##0\);_(* "-"??_);_(@_)</c:formatCode>
                <c:ptCount val="1"/>
                <c:pt idx="0">
                  <c:v>1150</c:v>
                </c:pt>
              </c:numCache>
            </c:numRef>
          </c:val>
          <c:extLst>
            <c:ext xmlns:c16="http://schemas.microsoft.com/office/drawing/2014/chart" uri="{C3380CC4-5D6E-409C-BE32-E72D297353CC}">
              <c16:uniqueId val="{00000003-81A7-4F81-BA25-93A7C5D0577D}"/>
            </c:ext>
          </c:extLst>
        </c:ser>
        <c:ser>
          <c:idx val="4"/>
          <c:order val="4"/>
          <c:tx>
            <c:strRef>
              <c:f>Sheet1!$F$1</c:f>
              <c:strCache>
                <c:ptCount val="1"/>
                <c:pt idx="0">
                  <c:v>March’21</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Sheet1!$F$2</c:f>
              <c:numCache>
                <c:formatCode>_(* #,##0_);_(* \(#,##0\);_(* "-"??_);_(@_)</c:formatCode>
                <c:ptCount val="1"/>
                <c:pt idx="0">
                  <c:v>1265</c:v>
                </c:pt>
              </c:numCache>
            </c:numRef>
          </c:val>
          <c:extLst>
            <c:ext xmlns:c16="http://schemas.microsoft.com/office/drawing/2014/chart" uri="{C3380CC4-5D6E-409C-BE32-E72D297353CC}">
              <c16:uniqueId val="{00000004-81A7-4F81-BA25-93A7C5D0577D}"/>
            </c:ext>
          </c:extLst>
        </c:ser>
        <c:ser>
          <c:idx val="5"/>
          <c:order val="5"/>
          <c:tx>
            <c:strRef>
              <c:f>Sheet1!$G$1</c:f>
              <c:strCache>
                <c:ptCount val="1"/>
                <c:pt idx="0">
                  <c:v>March’22</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Sheet1!$G$2</c:f>
              <c:numCache>
                <c:formatCode>_(* #,##0_);_(* \(#,##0\);_(* "-"??_);_(@_)</c:formatCode>
                <c:ptCount val="1"/>
                <c:pt idx="0">
                  <c:v>1571</c:v>
                </c:pt>
              </c:numCache>
            </c:numRef>
          </c:val>
          <c:extLst>
            <c:ext xmlns:c16="http://schemas.microsoft.com/office/drawing/2014/chart" uri="{C3380CC4-5D6E-409C-BE32-E72D297353CC}">
              <c16:uniqueId val="{00000005-81A7-4F81-BA25-93A7C5D0577D}"/>
            </c:ext>
          </c:extLst>
        </c:ser>
        <c:ser>
          <c:idx val="6"/>
          <c:order val="6"/>
          <c:tx>
            <c:strRef>
              <c:f>Sheet1!$H$1</c:f>
              <c:strCache>
                <c:ptCount val="1"/>
                <c:pt idx="0">
                  <c:v>March’23</c:v>
                </c:pt>
              </c:strCache>
            </c:strRef>
          </c:tx>
          <c:spPr>
            <a:gradFill flip="none" rotWithShape="1">
              <a:gsLst>
                <a:gs pos="0">
                  <a:schemeClr val="accent3">
                    <a:tint val="48000"/>
                  </a:schemeClr>
                </a:gs>
                <a:gs pos="75000">
                  <a:schemeClr val="accent3">
                    <a:tint val="48000"/>
                    <a:lumMod val="60000"/>
                    <a:lumOff val="40000"/>
                  </a:schemeClr>
                </a:gs>
                <a:gs pos="51000">
                  <a:schemeClr val="accent3">
                    <a:tint val="48000"/>
                    <a:alpha val="75000"/>
                  </a:schemeClr>
                </a:gs>
                <a:gs pos="100000">
                  <a:schemeClr val="accent3">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Sheet1!$H$2</c:f>
              <c:numCache>
                <c:formatCode>_(* #,##0_);_(* \(#,##0\);_(* "-"??_);_(@_)</c:formatCode>
                <c:ptCount val="1"/>
                <c:pt idx="0">
                  <c:v>1868</c:v>
                </c:pt>
              </c:numCache>
            </c:numRef>
          </c:val>
          <c:extLst>
            <c:ext xmlns:c16="http://schemas.microsoft.com/office/drawing/2014/chart" uri="{C3380CC4-5D6E-409C-BE32-E72D297353CC}">
              <c16:uniqueId val="{00000006-81A7-4F81-BA25-93A7C5D0577D}"/>
            </c:ext>
          </c:extLst>
        </c:ser>
        <c:ser>
          <c:idx val="7"/>
          <c:order val="7"/>
          <c:tx>
            <c:strRef>
              <c:f>Sheet1!$I$1</c:f>
              <c:strCache>
                <c:ptCount val="1"/>
                <c:pt idx="0">
                  <c:v>March’24</c:v>
                </c:pt>
              </c:strCache>
            </c:strRef>
          </c:tx>
          <c:spPr>
            <a:gradFill flip="none" rotWithShape="1">
              <a:gsLst>
                <a:gs pos="0">
                  <a:schemeClr val="accent3">
                    <a:tint val="46000"/>
                  </a:schemeClr>
                </a:gs>
                <a:gs pos="75000">
                  <a:schemeClr val="accent3">
                    <a:tint val="46000"/>
                    <a:lumMod val="60000"/>
                    <a:lumOff val="40000"/>
                  </a:schemeClr>
                </a:gs>
                <a:gs pos="51000">
                  <a:schemeClr val="accent3">
                    <a:tint val="46000"/>
                    <a:alpha val="75000"/>
                  </a:schemeClr>
                </a:gs>
                <a:gs pos="100000">
                  <a:schemeClr val="accent3">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Sheet1!$I$2</c:f>
              <c:numCache>
                <c:formatCode>_(* #,##0_);_(* \(#,##0\);_(* "-"??_);_(@_)</c:formatCode>
                <c:ptCount val="1"/>
                <c:pt idx="0">
                  <c:v>2055</c:v>
                </c:pt>
              </c:numCache>
            </c:numRef>
          </c:val>
          <c:extLst>
            <c:ext xmlns:c16="http://schemas.microsoft.com/office/drawing/2014/chart" uri="{C3380CC4-5D6E-409C-BE32-E72D297353CC}">
              <c16:uniqueId val="{00000007-81A7-4F81-BA25-93A7C5D0577D}"/>
            </c:ext>
          </c:extLst>
        </c:ser>
        <c:ser>
          <c:idx val="8"/>
          <c:order val="8"/>
          <c:tx>
            <c:strRef>
              <c:f>Sheet1!$J$1</c:f>
              <c:strCache>
                <c:ptCount val="1"/>
                <c:pt idx="0">
                  <c:v>March’25</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Sheet1!$J$2</c:f>
              <c:numCache>
                <c:formatCode>_(* #,##0_);_(* \(#,##0\);_(* "-"??_);_(@_)</c:formatCode>
                <c:ptCount val="1"/>
                <c:pt idx="0">
                  <c:v>2350</c:v>
                </c:pt>
              </c:numCache>
            </c:numRef>
          </c:val>
          <c:extLst>
            <c:ext xmlns:c16="http://schemas.microsoft.com/office/drawing/2014/chart" uri="{C3380CC4-5D6E-409C-BE32-E72D297353CC}">
              <c16:uniqueId val="{00000008-81A7-4F81-BA25-93A7C5D0577D}"/>
            </c:ext>
          </c:extLst>
        </c:ser>
        <c:dLbls>
          <c:dLblPos val="outEnd"/>
          <c:showLegendKey val="0"/>
          <c:showVal val="1"/>
          <c:showCatName val="0"/>
          <c:showSerName val="0"/>
          <c:showPercent val="0"/>
          <c:showBubbleSize val="0"/>
        </c:dLbls>
        <c:gapWidth val="355"/>
        <c:overlap val="-70"/>
        <c:axId val="383710456"/>
        <c:axId val="383715552"/>
      </c:barChart>
      <c:catAx>
        <c:axId val="38371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5552"/>
        <c:crosses val="autoZero"/>
        <c:auto val="1"/>
        <c:lblAlgn val="ctr"/>
        <c:lblOffset val="100"/>
        <c:noMultiLvlLbl val="0"/>
      </c:catAx>
      <c:valAx>
        <c:axId val="383715552"/>
        <c:scaling>
          <c:orientation val="minMax"/>
        </c:scaling>
        <c:delete val="1"/>
        <c:axPos val="l"/>
        <c:numFmt formatCode="_(* #,##0_);_(* \(#,##0\);_(* &quot;-&quot;??_);_(@_)" sourceLinked="1"/>
        <c:majorTickMark val="none"/>
        <c:minorTickMark val="none"/>
        <c:tickLblPos val="nextTo"/>
        <c:crossAx val="383710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2.5908739294099058E-2"/>
          <c:y val="7.7428193330201303E-2"/>
          <c:w val="0.97409126070590091"/>
          <c:h val="0.6986189162921973"/>
        </c:manualLayout>
      </c:layout>
      <c:barChart>
        <c:barDir val="col"/>
        <c:grouping val="clustered"/>
        <c:varyColors val="0"/>
        <c:ser>
          <c:idx val="0"/>
          <c:order val="0"/>
          <c:tx>
            <c:strRef>
              <c:f>Sheet1!$B$1</c:f>
              <c:strCache>
                <c:ptCount val="1"/>
                <c:pt idx="0">
                  <c:v>March’17</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Sheet1!$B$2</c:f>
            </c:numRef>
          </c:val>
          <c:extLst>
            <c:ext xmlns:c16="http://schemas.microsoft.com/office/drawing/2014/chart" uri="{C3380CC4-5D6E-409C-BE32-E72D297353CC}">
              <c16:uniqueId val="{00000000-7323-4EF9-996A-5817FDB4044B}"/>
            </c:ext>
          </c:extLst>
        </c:ser>
        <c:ser>
          <c:idx val="1"/>
          <c:order val="1"/>
          <c:tx>
            <c:strRef>
              <c:f>Sheet1!$C$1</c:f>
              <c:strCache>
                <c:ptCount val="1"/>
                <c:pt idx="0">
                  <c:v>March’18</c:v>
                </c:pt>
              </c:strCache>
            </c:strRef>
          </c:tx>
          <c:spPr>
            <a:gradFill flip="none" rotWithShape="1">
              <a:gsLst>
                <a:gs pos="0">
                  <a:schemeClr val="accent6">
                    <a:shade val="58000"/>
                  </a:schemeClr>
                </a:gs>
                <a:gs pos="75000">
                  <a:schemeClr val="accent6">
                    <a:shade val="58000"/>
                    <a:lumMod val="60000"/>
                    <a:lumOff val="40000"/>
                  </a:schemeClr>
                </a:gs>
                <a:gs pos="51000">
                  <a:schemeClr val="accent6">
                    <a:shade val="58000"/>
                    <a:alpha val="75000"/>
                  </a:schemeClr>
                </a:gs>
                <a:gs pos="100000">
                  <a:schemeClr val="accent6">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Sheet1!$C$2</c:f>
            </c:numRef>
          </c:val>
          <c:extLst>
            <c:ext xmlns:c16="http://schemas.microsoft.com/office/drawing/2014/chart" uri="{C3380CC4-5D6E-409C-BE32-E72D297353CC}">
              <c16:uniqueId val="{00000001-7323-4EF9-996A-5817FDB4044B}"/>
            </c:ext>
          </c:extLst>
        </c:ser>
        <c:ser>
          <c:idx val="2"/>
          <c:order val="2"/>
          <c:tx>
            <c:strRef>
              <c:f>Sheet1!$D$1</c:f>
              <c:strCache>
                <c:ptCount val="1"/>
                <c:pt idx="0">
                  <c:v>March’19</c:v>
                </c:pt>
              </c:strCache>
            </c:strRef>
          </c:tx>
          <c:spPr>
            <a:gradFill flip="none" rotWithShape="1">
              <a:gsLst>
                <a:gs pos="0">
                  <a:schemeClr val="accent6">
                    <a:shade val="72000"/>
                  </a:schemeClr>
                </a:gs>
                <a:gs pos="75000">
                  <a:schemeClr val="accent6">
                    <a:shade val="72000"/>
                    <a:lumMod val="60000"/>
                    <a:lumOff val="40000"/>
                  </a:schemeClr>
                </a:gs>
                <a:gs pos="51000">
                  <a:schemeClr val="accent6">
                    <a:shade val="72000"/>
                    <a:alpha val="75000"/>
                  </a:schemeClr>
                </a:gs>
                <a:gs pos="100000">
                  <a:schemeClr val="accent6">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Sheet1!$D$2</c:f>
            </c:numRef>
          </c:val>
          <c:extLst>
            <c:ext xmlns:c16="http://schemas.microsoft.com/office/drawing/2014/chart" uri="{C3380CC4-5D6E-409C-BE32-E72D297353CC}">
              <c16:uniqueId val="{00000002-7323-4EF9-996A-5817FDB4044B}"/>
            </c:ext>
          </c:extLst>
        </c:ser>
        <c:ser>
          <c:idx val="3"/>
          <c:order val="3"/>
          <c:tx>
            <c:strRef>
              <c:f>Sheet1!$E$1</c:f>
              <c:strCache>
                <c:ptCount val="1"/>
                <c:pt idx="0">
                  <c:v>March’20</c:v>
                </c:pt>
              </c:strCache>
            </c:strRef>
          </c:tx>
          <c:spPr>
            <a:gradFill flip="none" rotWithShape="1">
              <a:gsLst>
                <a:gs pos="0">
                  <a:schemeClr val="accent6">
                    <a:shade val="86000"/>
                  </a:schemeClr>
                </a:gs>
                <a:gs pos="75000">
                  <a:schemeClr val="accent6">
                    <a:shade val="86000"/>
                    <a:lumMod val="60000"/>
                    <a:lumOff val="40000"/>
                  </a:schemeClr>
                </a:gs>
                <a:gs pos="51000">
                  <a:schemeClr val="accent6">
                    <a:shade val="86000"/>
                    <a:alpha val="75000"/>
                  </a:schemeClr>
                </a:gs>
                <a:gs pos="100000">
                  <a:schemeClr val="accent6">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Sheet1!$E$2</c:f>
              <c:numCache>
                <c:formatCode>_(* #,##0_);_(* \(#,##0\);_(* "-"??_);_(@_)</c:formatCode>
                <c:ptCount val="1"/>
                <c:pt idx="0">
                  <c:v>13455</c:v>
                </c:pt>
              </c:numCache>
            </c:numRef>
          </c:val>
          <c:extLst>
            <c:ext xmlns:c16="http://schemas.microsoft.com/office/drawing/2014/chart" uri="{C3380CC4-5D6E-409C-BE32-E72D297353CC}">
              <c16:uniqueId val="{00000003-7323-4EF9-996A-5817FDB4044B}"/>
            </c:ext>
          </c:extLst>
        </c:ser>
        <c:ser>
          <c:idx val="4"/>
          <c:order val="4"/>
          <c:tx>
            <c:strRef>
              <c:f>Sheet1!$F$1</c:f>
              <c:strCache>
                <c:ptCount val="1"/>
                <c:pt idx="0">
                  <c:v>March’21</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Sheet1!$F$2</c:f>
              <c:numCache>
                <c:formatCode>_(* #,##0_);_(* \(#,##0\);_(* "-"??_);_(@_)</c:formatCode>
                <c:ptCount val="1"/>
                <c:pt idx="0">
                  <c:v>15262</c:v>
                </c:pt>
              </c:numCache>
            </c:numRef>
          </c:val>
          <c:extLst>
            <c:ext xmlns:c16="http://schemas.microsoft.com/office/drawing/2014/chart" uri="{C3380CC4-5D6E-409C-BE32-E72D297353CC}">
              <c16:uniqueId val="{00000004-7323-4EF9-996A-5817FDB4044B}"/>
            </c:ext>
          </c:extLst>
        </c:ser>
        <c:ser>
          <c:idx val="5"/>
          <c:order val="5"/>
          <c:tx>
            <c:strRef>
              <c:f>Sheet1!$G$1</c:f>
              <c:strCache>
                <c:ptCount val="1"/>
                <c:pt idx="0">
                  <c:v>March’22</c:v>
                </c:pt>
              </c:strCache>
            </c:strRef>
          </c:tx>
          <c:spPr>
            <a:gradFill flip="none" rotWithShape="1">
              <a:gsLst>
                <a:gs pos="0">
                  <a:schemeClr val="accent6">
                    <a:tint val="86000"/>
                  </a:schemeClr>
                </a:gs>
                <a:gs pos="75000">
                  <a:schemeClr val="accent6">
                    <a:tint val="86000"/>
                    <a:lumMod val="60000"/>
                    <a:lumOff val="40000"/>
                  </a:schemeClr>
                </a:gs>
                <a:gs pos="51000">
                  <a:schemeClr val="accent6">
                    <a:tint val="86000"/>
                    <a:alpha val="75000"/>
                  </a:schemeClr>
                </a:gs>
                <a:gs pos="100000">
                  <a:schemeClr val="accent6">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Sheet1!$G$2</c:f>
              <c:numCache>
                <c:formatCode>_(* #,##0_);_(* \(#,##0\);_(* "-"??_);_(@_)</c:formatCode>
                <c:ptCount val="1"/>
                <c:pt idx="0">
                  <c:v>17240</c:v>
                </c:pt>
              </c:numCache>
            </c:numRef>
          </c:val>
          <c:extLst>
            <c:ext xmlns:c16="http://schemas.microsoft.com/office/drawing/2014/chart" uri="{C3380CC4-5D6E-409C-BE32-E72D297353CC}">
              <c16:uniqueId val="{00000005-7323-4EF9-996A-5817FDB4044B}"/>
            </c:ext>
          </c:extLst>
        </c:ser>
        <c:ser>
          <c:idx val="6"/>
          <c:order val="6"/>
          <c:tx>
            <c:strRef>
              <c:f>Sheet1!$H$1</c:f>
              <c:strCache>
                <c:ptCount val="1"/>
                <c:pt idx="0">
                  <c:v>March’23</c:v>
                </c:pt>
              </c:strCache>
            </c:strRef>
          </c:tx>
          <c:spPr>
            <a:gradFill flip="none" rotWithShape="1">
              <a:gsLst>
                <a:gs pos="0">
                  <a:schemeClr val="accent6">
                    <a:tint val="48000"/>
                  </a:schemeClr>
                </a:gs>
                <a:gs pos="75000">
                  <a:schemeClr val="accent6">
                    <a:tint val="48000"/>
                    <a:lumMod val="60000"/>
                    <a:lumOff val="40000"/>
                  </a:schemeClr>
                </a:gs>
                <a:gs pos="51000">
                  <a:schemeClr val="accent6">
                    <a:tint val="48000"/>
                    <a:alpha val="75000"/>
                  </a:schemeClr>
                </a:gs>
                <a:gs pos="100000">
                  <a:schemeClr val="accent6">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Sheet1!$H$2</c:f>
              <c:numCache>
                <c:formatCode>_(* #,##0_);_(* \(#,##0\);_(* "-"??_);_(@_)</c:formatCode>
                <c:ptCount val="1"/>
                <c:pt idx="0">
                  <c:v>20632</c:v>
                </c:pt>
              </c:numCache>
            </c:numRef>
          </c:val>
          <c:extLst>
            <c:ext xmlns:c16="http://schemas.microsoft.com/office/drawing/2014/chart" uri="{C3380CC4-5D6E-409C-BE32-E72D297353CC}">
              <c16:uniqueId val="{00000006-7323-4EF9-996A-5817FDB4044B}"/>
            </c:ext>
          </c:extLst>
        </c:ser>
        <c:ser>
          <c:idx val="7"/>
          <c:order val="7"/>
          <c:tx>
            <c:strRef>
              <c:f>Sheet1!$I$1</c:f>
              <c:strCache>
                <c:ptCount val="1"/>
                <c:pt idx="0">
                  <c:v>March’24</c:v>
                </c:pt>
              </c:strCache>
            </c:strRef>
          </c:tx>
          <c:spPr>
            <a:gradFill flip="none" rotWithShape="1">
              <a:gsLst>
                <a:gs pos="0">
                  <a:schemeClr val="accent6">
                    <a:tint val="46000"/>
                  </a:schemeClr>
                </a:gs>
                <a:gs pos="75000">
                  <a:schemeClr val="accent6">
                    <a:tint val="46000"/>
                    <a:lumMod val="60000"/>
                    <a:lumOff val="40000"/>
                  </a:schemeClr>
                </a:gs>
                <a:gs pos="51000">
                  <a:schemeClr val="accent6">
                    <a:tint val="46000"/>
                    <a:alpha val="75000"/>
                  </a:schemeClr>
                </a:gs>
                <a:gs pos="100000">
                  <a:schemeClr val="accent6">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Sheet1!$I$2</c:f>
              <c:numCache>
                <c:formatCode>_(* #,##0_);_(* \(#,##0\);_(* "-"??_);_(@_)</c:formatCode>
                <c:ptCount val="1"/>
                <c:pt idx="0">
                  <c:v>23565</c:v>
                </c:pt>
              </c:numCache>
            </c:numRef>
          </c:val>
          <c:extLst>
            <c:ext xmlns:c16="http://schemas.microsoft.com/office/drawing/2014/chart" uri="{C3380CC4-5D6E-409C-BE32-E72D297353CC}">
              <c16:uniqueId val="{00000007-7323-4EF9-996A-5817FDB4044B}"/>
            </c:ext>
          </c:extLst>
        </c:ser>
        <c:ser>
          <c:idx val="8"/>
          <c:order val="8"/>
          <c:tx>
            <c:strRef>
              <c:f>Sheet1!$J$1</c:f>
              <c:strCache>
                <c:ptCount val="1"/>
                <c:pt idx="0">
                  <c:v>March’25</c:v>
                </c:pt>
              </c:strCache>
            </c:strRef>
          </c:tx>
          <c:spPr>
            <a:gradFill flip="none" rotWithShape="1">
              <a:gsLst>
                <a:gs pos="0">
                  <a:schemeClr val="accent6">
                    <a:tint val="44000"/>
                  </a:schemeClr>
                </a:gs>
                <a:gs pos="75000">
                  <a:schemeClr val="accent6">
                    <a:tint val="44000"/>
                    <a:lumMod val="60000"/>
                    <a:lumOff val="40000"/>
                  </a:schemeClr>
                </a:gs>
                <a:gs pos="51000">
                  <a:schemeClr val="accent6">
                    <a:tint val="44000"/>
                    <a:alpha val="75000"/>
                  </a:schemeClr>
                </a:gs>
                <a:gs pos="100000">
                  <a:schemeClr val="accent6">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Sheet1!$J$2</c:f>
              <c:numCache>
                <c:formatCode>_(* #,##0_);_(* \(#,##0\);_(* "-"??_);_(@_)</c:formatCode>
                <c:ptCount val="1"/>
                <c:pt idx="0">
                  <c:v>26364</c:v>
                </c:pt>
              </c:numCache>
            </c:numRef>
          </c:val>
          <c:extLst>
            <c:ext xmlns:c16="http://schemas.microsoft.com/office/drawing/2014/chart" uri="{C3380CC4-5D6E-409C-BE32-E72D297353CC}">
              <c16:uniqueId val="{00000008-7323-4EF9-996A-5817FDB4044B}"/>
            </c:ext>
          </c:extLst>
        </c:ser>
        <c:dLbls>
          <c:dLblPos val="outEnd"/>
          <c:showLegendKey val="0"/>
          <c:showVal val="1"/>
          <c:showCatName val="0"/>
          <c:showSerName val="0"/>
          <c:showPercent val="0"/>
          <c:showBubbleSize val="0"/>
        </c:dLbls>
        <c:gapWidth val="355"/>
        <c:overlap val="-70"/>
        <c:axId val="383721432"/>
        <c:axId val="383722216"/>
      </c:barChart>
      <c:catAx>
        <c:axId val="38372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22216"/>
        <c:crosses val="autoZero"/>
        <c:auto val="1"/>
        <c:lblAlgn val="ctr"/>
        <c:lblOffset val="100"/>
        <c:noMultiLvlLbl val="0"/>
      </c:catAx>
      <c:valAx>
        <c:axId val="383722216"/>
        <c:scaling>
          <c:orientation val="minMax"/>
        </c:scaling>
        <c:delete val="1"/>
        <c:axPos val="l"/>
        <c:numFmt formatCode="_(* #,##0_);_(* \(#,##0\);_(* &quot;-&quot;??_);_(@_)" sourceLinked="1"/>
        <c:majorTickMark val="none"/>
        <c:minorTickMark val="none"/>
        <c:tickLblPos val="nextTo"/>
        <c:crossAx val="383721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Sheet1!$B$1</c:f>
              <c:strCache>
                <c:ptCount val="1"/>
                <c:pt idx="0">
                  <c:v>Sales</c:v>
                </c:pt>
              </c:strCache>
            </c:strRef>
          </c:tx>
          <c:explosion val="6"/>
          <c:dPt>
            <c:idx val="0"/>
            <c:bubble3D val="0"/>
            <c:spPr>
              <a:solidFill>
                <a:schemeClr val="accent6">
                  <a:shade val="53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0A5-4349-A36D-C29972C4981A}"/>
              </c:ext>
            </c:extLst>
          </c:dPt>
          <c:dPt>
            <c:idx val="1"/>
            <c:bubble3D val="0"/>
            <c:spPr>
              <a:solidFill>
                <a:schemeClr val="accent6">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0A5-4349-A36D-C29972C4981A}"/>
              </c:ext>
            </c:extLst>
          </c:dPt>
          <c:dPt>
            <c:idx val="2"/>
            <c:bubble3D val="0"/>
            <c:spPr>
              <a:solidFill>
                <a:schemeClr val="accent6">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0A5-4349-A36D-C29972C4981A}"/>
              </c:ext>
            </c:extLst>
          </c:dPt>
          <c:dPt>
            <c:idx val="3"/>
            <c:bubble3D val="0"/>
            <c:spPr>
              <a:solidFill>
                <a:schemeClr val="accent6">
                  <a:tint val="54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0A5-4349-A36D-C29972C4981A}"/>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CNG</c:v>
                </c:pt>
                <c:pt idx="1">
                  <c:v>Industrial &amp; Commercial</c:v>
                </c:pt>
                <c:pt idx="2">
                  <c:v>Domestic</c:v>
                </c:pt>
                <c:pt idx="3">
                  <c:v>NG</c:v>
                </c:pt>
              </c:strCache>
            </c:strRef>
          </c:cat>
          <c:val>
            <c:numRef>
              <c:f>Sheet1!$B$2:$B$5</c:f>
              <c:numCache>
                <c:formatCode>General</c:formatCode>
                <c:ptCount val="4"/>
                <c:pt idx="0" formatCode="#,##0">
                  <c:v>6.6630000000000003</c:v>
                </c:pt>
                <c:pt idx="1">
                  <c:v>1.1259999999999999</c:v>
                </c:pt>
                <c:pt idx="2">
                  <c:v>0.69899999999999995</c:v>
                </c:pt>
                <c:pt idx="3">
                  <c:v>0.5</c:v>
                </c:pt>
              </c:numCache>
            </c:numRef>
          </c:val>
          <c:extLst>
            <c:ext xmlns:c16="http://schemas.microsoft.com/office/drawing/2014/chart" uri="{C3380CC4-5D6E-409C-BE32-E72D297353CC}">
              <c16:uniqueId val="{00000008-D0A5-4349-A36D-C29972C4981A}"/>
            </c:ext>
          </c:extLst>
        </c:ser>
        <c:dLbls>
          <c:showLegendKey val="0"/>
          <c:showVal val="0"/>
          <c:showCatName val="0"/>
          <c:showSerName val="0"/>
          <c:showPercent val="1"/>
          <c:showBubbleSize val="0"/>
          <c:showLeaderLines val="0"/>
        </c:dLbls>
        <c:firstSliceAng val="318"/>
        <c:holeSize val="0"/>
      </c:doughnutChart>
      <c:spPr>
        <a:noFill/>
        <a:ln>
          <a:noFill/>
        </a:ln>
        <a:effectLst/>
      </c:spPr>
    </c:plotArea>
    <c:plotVisOnly val="1"/>
    <c:dispBlanksAs val="gap"/>
    <c:showDLblsOverMax val="0"/>
  </c:chart>
  <c:spPr>
    <a:gradFill flip="none" rotWithShape="1">
      <a:gsLst>
        <a:gs pos="100000">
          <a:schemeClr val="bg1"/>
        </a:gs>
        <a:gs pos="12000">
          <a:schemeClr val="accent6">
            <a:lumMod val="20000"/>
            <a:lumOff val="80000"/>
          </a:schemeClr>
        </a:gs>
      </a:gsLst>
      <a:lin ang="5400000" scaled="1"/>
      <a:tileRect/>
    </a:gra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1">
                    <a:shade val="44000"/>
                  </a:schemeClr>
                </a:gs>
                <a:gs pos="75000">
                  <a:schemeClr val="accent1">
                    <a:shade val="44000"/>
                    <a:lumMod val="60000"/>
                    <a:lumOff val="40000"/>
                  </a:schemeClr>
                </a:gs>
                <a:gs pos="51000">
                  <a:schemeClr val="accent1">
                    <a:shade val="44000"/>
                    <a:alpha val="75000"/>
                  </a:schemeClr>
                </a:gs>
                <a:gs pos="100000">
                  <a:schemeClr val="accent1">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Sheet1!$B$2</c:f>
            </c:numRef>
          </c:val>
          <c:extLst>
            <c:ext xmlns:c16="http://schemas.microsoft.com/office/drawing/2014/chart" uri="{C3380CC4-5D6E-409C-BE32-E72D297353CC}">
              <c16:uniqueId val="{00000000-A6EC-4179-9680-89BF01057896}"/>
            </c:ext>
          </c:extLst>
        </c:ser>
        <c:ser>
          <c:idx val="1"/>
          <c:order val="1"/>
          <c:tx>
            <c:strRef>
              <c:f>Sheet1!$C$1</c:f>
              <c:strCache>
                <c:ptCount val="1"/>
                <c:pt idx="0">
                  <c:v>March’18</c:v>
                </c:pt>
              </c:strCache>
            </c:strRef>
          </c:tx>
          <c:spPr>
            <a:gradFill flip="none" rotWithShape="1">
              <a:gsLst>
                <a:gs pos="0">
                  <a:schemeClr val="accent1">
                    <a:shade val="58000"/>
                  </a:schemeClr>
                </a:gs>
                <a:gs pos="75000">
                  <a:schemeClr val="accent1">
                    <a:shade val="58000"/>
                    <a:lumMod val="60000"/>
                    <a:lumOff val="40000"/>
                  </a:schemeClr>
                </a:gs>
                <a:gs pos="51000">
                  <a:schemeClr val="accent1">
                    <a:shade val="58000"/>
                    <a:alpha val="75000"/>
                  </a:schemeClr>
                </a:gs>
                <a:gs pos="100000">
                  <a:schemeClr val="accent1">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Sheet1!$C$2</c:f>
            </c:numRef>
          </c:val>
          <c:extLst>
            <c:ext xmlns:c16="http://schemas.microsoft.com/office/drawing/2014/chart" uri="{C3380CC4-5D6E-409C-BE32-E72D297353CC}">
              <c16:uniqueId val="{00000001-A6EC-4179-9680-89BF01057896}"/>
            </c:ext>
          </c:extLst>
        </c:ser>
        <c:ser>
          <c:idx val="2"/>
          <c:order val="2"/>
          <c:tx>
            <c:strRef>
              <c:f>Sheet1!$D$1</c:f>
              <c:strCache>
                <c:ptCount val="1"/>
                <c:pt idx="0">
                  <c:v>March’19</c:v>
                </c:pt>
              </c:strCache>
            </c:strRef>
          </c:tx>
          <c:spPr>
            <a:gradFill flip="none" rotWithShape="1">
              <a:gsLst>
                <a:gs pos="0">
                  <a:schemeClr val="accent1">
                    <a:shade val="72000"/>
                  </a:schemeClr>
                </a:gs>
                <a:gs pos="75000">
                  <a:schemeClr val="accent1">
                    <a:shade val="72000"/>
                    <a:lumMod val="60000"/>
                    <a:lumOff val="40000"/>
                  </a:schemeClr>
                </a:gs>
                <a:gs pos="51000">
                  <a:schemeClr val="accent1">
                    <a:shade val="72000"/>
                    <a:alpha val="75000"/>
                  </a:schemeClr>
                </a:gs>
                <a:gs pos="100000">
                  <a:schemeClr val="accent1">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Sheet1!$D$2</c:f>
            </c:numRef>
          </c:val>
          <c:extLst>
            <c:ext xmlns:c16="http://schemas.microsoft.com/office/drawing/2014/chart" uri="{C3380CC4-5D6E-409C-BE32-E72D297353CC}">
              <c16:uniqueId val="{00000002-A6EC-4179-9680-89BF01057896}"/>
            </c:ext>
          </c:extLst>
        </c:ser>
        <c:ser>
          <c:idx val="3"/>
          <c:order val="3"/>
          <c:tx>
            <c:strRef>
              <c:f>Sheet1!$E$1</c:f>
              <c:strCache>
                <c:ptCount val="1"/>
                <c:pt idx="0">
                  <c:v>March’20</c:v>
                </c:pt>
              </c:strCache>
            </c:strRef>
          </c:tx>
          <c:spPr>
            <a:gradFill flip="none" rotWithShape="1">
              <a:gsLst>
                <a:gs pos="0">
                  <a:schemeClr val="accent1">
                    <a:shade val="86000"/>
                  </a:schemeClr>
                </a:gs>
                <a:gs pos="75000">
                  <a:schemeClr val="accent1">
                    <a:shade val="86000"/>
                    <a:lumMod val="60000"/>
                    <a:lumOff val="40000"/>
                  </a:schemeClr>
                </a:gs>
                <a:gs pos="51000">
                  <a:schemeClr val="accent1">
                    <a:shade val="86000"/>
                    <a:alpha val="75000"/>
                  </a:schemeClr>
                </a:gs>
                <a:gs pos="100000">
                  <a:schemeClr val="accent1">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Sheet1!$E$2</c:f>
              <c:numCache>
                <c:formatCode>_(* #,##0_);_(* \(#,##0\);_(* "-"??_);_(@_)</c:formatCode>
                <c:ptCount val="1"/>
                <c:pt idx="0">
                  <c:v>14605</c:v>
                </c:pt>
              </c:numCache>
            </c:numRef>
          </c:val>
          <c:extLst>
            <c:ext xmlns:c16="http://schemas.microsoft.com/office/drawing/2014/chart" uri="{C3380CC4-5D6E-409C-BE32-E72D297353CC}">
              <c16:uniqueId val="{00000003-A6EC-4179-9680-89BF01057896}"/>
            </c:ext>
          </c:extLst>
        </c:ser>
        <c:ser>
          <c:idx val="4"/>
          <c:order val="4"/>
          <c:tx>
            <c:strRef>
              <c:f>Sheet1!$F$1</c:f>
              <c:strCache>
                <c:ptCount val="1"/>
                <c:pt idx="0">
                  <c:v>March’21</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Sheet1!$F$2</c:f>
              <c:numCache>
                <c:formatCode>_(* #,##0_);_(* \(#,##0\);_(* "-"??_);_(@_)</c:formatCode>
                <c:ptCount val="1"/>
                <c:pt idx="0">
                  <c:v>16527</c:v>
                </c:pt>
              </c:numCache>
            </c:numRef>
          </c:val>
          <c:extLst>
            <c:ext xmlns:c16="http://schemas.microsoft.com/office/drawing/2014/chart" uri="{C3380CC4-5D6E-409C-BE32-E72D297353CC}">
              <c16:uniqueId val="{00000004-A6EC-4179-9680-89BF01057896}"/>
            </c:ext>
          </c:extLst>
        </c:ser>
        <c:ser>
          <c:idx val="5"/>
          <c:order val="5"/>
          <c:tx>
            <c:strRef>
              <c:f>Sheet1!$G$1</c:f>
              <c:strCache>
                <c:ptCount val="1"/>
                <c:pt idx="0">
                  <c:v>March’22</c:v>
                </c:pt>
              </c:strCache>
            </c:strRef>
          </c:tx>
          <c:spPr>
            <a:gradFill flip="none" rotWithShape="1">
              <a:gsLst>
                <a:gs pos="0">
                  <a:schemeClr val="accent1">
                    <a:tint val="86000"/>
                  </a:schemeClr>
                </a:gs>
                <a:gs pos="75000">
                  <a:schemeClr val="accent1">
                    <a:tint val="86000"/>
                    <a:lumMod val="60000"/>
                    <a:lumOff val="40000"/>
                  </a:schemeClr>
                </a:gs>
                <a:gs pos="51000">
                  <a:schemeClr val="accent1">
                    <a:tint val="86000"/>
                    <a:alpha val="75000"/>
                  </a:schemeClr>
                </a:gs>
                <a:gs pos="100000">
                  <a:schemeClr val="accent1">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Sheet1!$G$2</c:f>
              <c:numCache>
                <c:formatCode>_(* #,##0_);_(* \(#,##0\);_(* "-"??_);_(@_)</c:formatCode>
                <c:ptCount val="1"/>
                <c:pt idx="0">
                  <c:v>18811</c:v>
                </c:pt>
              </c:numCache>
            </c:numRef>
          </c:val>
          <c:extLst>
            <c:ext xmlns:c16="http://schemas.microsoft.com/office/drawing/2014/chart" uri="{C3380CC4-5D6E-409C-BE32-E72D297353CC}">
              <c16:uniqueId val="{00000005-A6EC-4179-9680-89BF01057896}"/>
            </c:ext>
          </c:extLst>
        </c:ser>
        <c:ser>
          <c:idx val="6"/>
          <c:order val="6"/>
          <c:tx>
            <c:strRef>
              <c:f>Sheet1!$H$1</c:f>
              <c:strCache>
                <c:ptCount val="1"/>
                <c:pt idx="0">
                  <c:v>March’23</c:v>
                </c:pt>
              </c:strCache>
            </c:strRef>
          </c:tx>
          <c:spPr>
            <a:gradFill flip="none" rotWithShape="1">
              <a:gsLst>
                <a:gs pos="0">
                  <a:schemeClr val="accent1">
                    <a:tint val="48000"/>
                  </a:schemeClr>
                </a:gs>
                <a:gs pos="75000">
                  <a:schemeClr val="accent1">
                    <a:tint val="48000"/>
                    <a:lumMod val="60000"/>
                    <a:lumOff val="40000"/>
                  </a:schemeClr>
                </a:gs>
                <a:gs pos="51000">
                  <a:schemeClr val="accent1">
                    <a:tint val="48000"/>
                    <a:alpha val="75000"/>
                  </a:schemeClr>
                </a:gs>
                <a:gs pos="100000">
                  <a:schemeClr val="accent1">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Sheet1!$H$2</c:f>
              <c:numCache>
                <c:formatCode>_(* #,##0_);_(* \(#,##0\);_(* "-"??_);_(@_)</c:formatCode>
                <c:ptCount val="1"/>
                <c:pt idx="0">
                  <c:v>22500</c:v>
                </c:pt>
              </c:numCache>
            </c:numRef>
          </c:val>
          <c:extLst>
            <c:ext xmlns:c16="http://schemas.microsoft.com/office/drawing/2014/chart" uri="{C3380CC4-5D6E-409C-BE32-E72D297353CC}">
              <c16:uniqueId val="{00000006-A6EC-4179-9680-89BF01057896}"/>
            </c:ext>
          </c:extLst>
        </c:ser>
        <c:ser>
          <c:idx val="7"/>
          <c:order val="7"/>
          <c:tx>
            <c:strRef>
              <c:f>Sheet1!$I$1</c:f>
              <c:strCache>
                <c:ptCount val="1"/>
                <c:pt idx="0">
                  <c:v>March’24</c:v>
                </c:pt>
              </c:strCache>
            </c:strRef>
          </c:tx>
          <c:spPr>
            <a:gradFill flip="none" rotWithShape="1">
              <a:gsLst>
                <a:gs pos="0">
                  <a:schemeClr val="accent1">
                    <a:tint val="46000"/>
                  </a:schemeClr>
                </a:gs>
                <a:gs pos="75000">
                  <a:schemeClr val="accent1">
                    <a:tint val="46000"/>
                    <a:lumMod val="60000"/>
                    <a:lumOff val="40000"/>
                  </a:schemeClr>
                </a:gs>
                <a:gs pos="51000">
                  <a:schemeClr val="accent1">
                    <a:tint val="46000"/>
                    <a:alpha val="75000"/>
                  </a:schemeClr>
                </a:gs>
                <a:gs pos="100000">
                  <a:schemeClr val="accent1">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Sheet1!$I$2</c:f>
              <c:numCache>
                <c:formatCode>_(* #,##0_);_(* \(#,##0\);_(* "-"??_);_(@_)</c:formatCode>
                <c:ptCount val="1"/>
                <c:pt idx="0">
                  <c:v>25620</c:v>
                </c:pt>
              </c:numCache>
            </c:numRef>
          </c:val>
          <c:extLst>
            <c:ext xmlns:c16="http://schemas.microsoft.com/office/drawing/2014/chart" uri="{C3380CC4-5D6E-409C-BE32-E72D297353CC}">
              <c16:uniqueId val="{00000007-A6EC-4179-9680-89BF01057896}"/>
            </c:ext>
          </c:extLst>
        </c:ser>
        <c:ser>
          <c:idx val="8"/>
          <c:order val="8"/>
          <c:tx>
            <c:strRef>
              <c:f>Sheet1!$J$1</c:f>
              <c:strCache>
                <c:ptCount val="1"/>
                <c:pt idx="0">
                  <c:v>March’25</c:v>
                </c:pt>
              </c:strCache>
            </c:strRef>
          </c:tx>
          <c:spPr>
            <a:gradFill flip="none" rotWithShape="1">
              <a:gsLst>
                <a:gs pos="0">
                  <a:schemeClr val="accent1">
                    <a:tint val="44000"/>
                  </a:schemeClr>
                </a:gs>
                <a:gs pos="75000">
                  <a:schemeClr val="accent1">
                    <a:tint val="44000"/>
                    <a:lumMod val="60000"/>
                    <a:lumOff val="40000"/>
                  </a:schemeClr>
                </a:gs>
                <a:gs pos="51000">
                  <a:schemeClr val="accent1">
                    <a:tint val="44000"/>
                    <a:alpha val="75000"/>
                  </a:schemeClr>
                </a:gs>
                <a:gs pos="100000">
                  <a:schemeClr val="accent1">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Sheet1!$J$2</c:f>
              <c:numCache>
                <c:formatCode>_(* #,##0_);_(* \(#,##0\);_(* "-"??_);_(@_)</c:formatCode>
                <c:ptCount val="1"/>
                <c:pt idx="0">
                  <c:v>28714</c:v>
                </c:pt>
              </c:numCache>
            </c:numRef>
          </c:val>
          <c:extLst>
            <c:ext xmlns:c16="http://schemas.microsoft.com/office/drawing/2014/chart" uri="{C3380CC4-5D6E-409C-BE32-E72D297353CC}">
              <c16:uniqueId val="{00000008-A6EC-4179-9680-89BF01057896}"/>
            </c:ext>
          </c:extLst>
        </c:ser>
        <c:dLbls>
          <c:dLblPos val="outEnd"/>
          <c:showLegendKey val="0"/>
          <c:showVal val="1"/>
          <c:showCatName val="0"/>
          <c:showSerName val="0"/>
          <c:showPercent val="0"/>
          <c:showBubbleSize val="0"/>
        </c:dLbls>
        <c:gapWidth val="355"/>
        <c:overlap val="-70"/>
        <c:axId val="383721824"/>
        <c:axId val="383724568"/>
      </c:barChart>
      <c:catAx>
        <c:axId val="38372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24568"/>
        <c:crosses val="autoZero"/>
        <c:auto val="1"/>
        <c:lblAlgn val="ctr"/>
        <c:lblOffset val="100"/>
        <c:noMultiLvlLbl val="0"/>
      </c:catAx>
      <c:valAx>
        <c:axId val="383724568"/>
        <c:scaling>
          <c:orientation val="minMax"/>
        </c:scaling>
        <c:delete val="1"/>
        <c:axPos val="l"/>
        <c:numFmt formatCode="_(* #,##0_);_(* \(#,##0\);_(* &quot;-&quot;??_);_(@_)" sourceLinked="1"/>
        <c:majorTickMark val="none"/>
        <c:minorTickMark val="none"/>
        <c:tickLblPos val="nextTo"/>
        <c:crossAx val="38372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2058823529411766E-2"/>
          <c:y val="0"/>
          <c:w val="0.97303921568627449"/>
          <c:h val="0.93983968255688299"/>
        </c:manualLayout>
      </c:layout>
      <c:barChart>
        <c:barDir val="col"/>
        <c:grouping val="clustered"/>
        <c:varyColors val="0"/>
        <c:ser>
          <c:idx val="0"/>
          <c:order val="0"/>
          <c:tx>
            <c:strRef>
              <c:f>Sheet1!$B$1</c:f>
              <c:strCache>
                <c:ptCount val="1"/>
                <c:pt idx="0">
                  <c:v>FY'16</c:v>
                </c:pt>
              </c:strCache>
            </c:strRef>
          </c:tx>
          <c:spPr>
            <a:gradFill flip="none" rotWithShape="1">
              <a:gsLst>
                <a:gs pos="0">
                  <a:schemeClr val="accent5">
                    <a:tint val="43000"/>
                  </a:schemeClr>
                </a:gs>
                <a:gs pos="75000">
                  <a:schemeClr val="accent5">
                    <a:tint val="43000"/>
                    <a:lumMod val="60000"/>
                    <a:lumOff val="40000"/>
                  </a:schemeClr>
                </a:gs>
                <a:gs pos="51000">
                  <a:schemeClr val="accent5">
                    <a:tint val="43000"/>
                    <a:alpha val="75000"/>
                  </a:schemeClr>
                </a:gs>
                <a:gs pos="100000">
                  <a:schemeClr val="accent5">
                    <a:tint val="4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Ref>
          </c:val>
          <c:extLst>
            <c:ext xmlns:c16="http://schemas.microsoft.com/office/drawing/2014/chart" uri="{C3380CC4-5D6E-409C-BE32-E72D297353CC}">
              <c16:uniqueId val="{00000000-4DA0-4B58-BECF-AB0F1BDEC699}"/>
            </c:ext>
          </c:extLst>
        </c:ser>
        <c:ser>
          <c:idx val="1"/>
          <c:order val="1"/>
          <c:tx>
            <c:strRef>
              <c:f>Sheet1!$C$1</c:f>
              <c:strCache>
                <c:ptCount val="1"/>
                <c:pt idx="0">
                  <c:v>FY'17</c:v>
                </c:pt>
              </c:strCache>
            </c:strRef>
          </c:tx>
          <c:spPr>
            <a:gradFill flip="none" rotWithShape="1">
              <a:gsLst>
                <a:gs pos="0">
                  <a:schemeClr val="accent5">
                    <a:tint val="56000"/>
                  </a:schemeClr>
                </a:gs>
                <a:gs pos="75000">
                  <a:schemeClr val="accent5">
                    <a:tint val="56000"/>
                    <a:lumMod val="60000"/>
                    <a:lumOff val="40000"/>
                  </a:schemeClr>
                </a:gs>
                <a:gs pos="51000">
                  <a:schemeClr val="accent5">
                    <a:tint val="56000"/>
                    <a:alpha val="75000"/>
                  </a:schemeClr>
                </a:gs>
                <a:gs pos="100000">
                  <a:schemeClr val="accent5">
                    <a:tint val="5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Ref>
          </c:val>
          <c:extLst>
            <c:ext xmlns:c16="http://schemas.microsoft.com/office/drawing/2014/chart" uri="{C3380CC4-5D6E-409C-BE32-E72D297353CC}">
              <c16:uniqueId val="{00000001-4DA0-4B58-BECF-AB0F1BDEC699}"/>
            </c:ext>
          </c:extLst>
        </c:ser>
        <c:ser>
          <c:idx val="2"/>
          <c:order val="2"/>
          <c:tx>
            <c:strRef>
              <c:f>Sheet1!$D$1</c:f>
              <c:strCache>
                <c:ptCount val="1"/>
                <c:pt idx="0">
                  <c:v>FY'18</c:v>
                </c:pt>
              </c:strCache>
            </c:strRef>
          </c:tx>
          <c:spPr>
            <a:gradFill flip="none" rotWithShape="1">
              <a:gsLst>
                <a:gs pos="0">
                  <a:schemeClr val="accent5">
                    <a:tint val="69000"/>
                  </a:schemeClr>
                </a:gs>
                <a:gs pos="75000">
                  <a:schemeClr val="accent5">
                    <a:tint val="69000"/>
                    <a:lumMod val="60000"/>
                    <a:lumOff val="40000"/>
                  </a:schemeClr>
                </a:gs>
                <a:gs pos="51000">
                  <a:schemeClr val="accent5">
                    <a:tint val="69000"/>
                    <a:alpha val="75000"/>
                  </a:schemeClr>
                </a:gs>
                <a:gs pos="100000">
                  <a:schemeClr val="accent5">
                    <a:tint val="69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Sheet1!$D$2</c:f>
            </c:numRef>
          </c:val>
          <c:extLst>
            <c:ext xmlns:c16="http://schemas.microsoft.com/office/drawing/2014/chart" uri="{C3380CC4-5D6E-409C-BE32-E72D297353CC}">
              <c16:uniqueId val="{00000002-4DA0-4B58-BECF-AB0F1BDEC699}"/>
            </c:ext>
          </c:extLst>
        </c:ser>
        <c:ser>
          <c:idx val="3"/>
          <c:order val="3"/>
          <c:tx>
            <c:strRef>
              <c:f>Sheet1!$E$1</c:f>
              <c:strCache>
                <c:ptCount val="1"/>
                <c:pt idx="0">
                  <c:v>FY'19</c:v>
                </c:pt>
              </c:strCache>
            </c:strRef>
          </c:tx>
          <c:spPr>
            <a:gradFill flip="none" rotWithShape="1">
              <a:gsLst>
                <a:gs pos="0">
                  <a:schemeClr val="accent5">
                    <a:tint val="81000"/>
                  </a:schemeClr>
                </a:gs>
                <a:gs pos="75000">
                  <a:schemeClr val="accent5">
                    <a:tint val="81000"/>
                    <a:lumMod val="60000"/>
                    <a:lumOff val="40000"/>
                  </a:schemeClr>
                </a:gs>
                <a:gs pos="51000">
                  <a:schemeClr val="accent5">
                    <a:tint val="81000"/>
                    <a:alpha val="75000"/>
                  </a:schemeClr>
                </a:gs>
                <a:gs pos="100000">
                  <a:schemeClr val="accent5">
                    <a:tint val="81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Sheet1!$E$2</c:f>
              <c:numCache>
                <c:formatCode>_(* #,##0_);_(* \(#,##0\);_(* "-"??_);_(@_)</c:formatCode>
                <c:ptCount val="1"/>
                <c:pt idx="0">
                  <c:v>5259</c:v>
                </c:pt>
              </c:numCache>
            </c:numRef>
          </c:val>
          <c:extLst>
            <c:ext xmlns:c16="http://schemas.microsoft.com/office/drawing/2014/chart" uri="{C3380CC4-5D6E-409C-BE32-E72D297353CC}">
              <c16:uniqueId val="{00000003-4DA0-4B58-BECF-AB0F1BDEC699}"/>
            </c:ext>
          </c:extLst>
        </c:ser>
        <c:ser>
          <c:idx val="4"/>
          <c:order val="4"/>
          <c:tx>
            <c:strRef>
              <c:f>Sheet1!$F$1</c:f>
              <c:strCache>
                <c:ptCount val="1"/>
                <c:pt idx="0">
                  <c:v>FY'20</c:v>
                </c:pt>
              </c:strCache>
            </c:strRef>
          </c:tx>
          <c:spPr>
            <a:gradFill flip="none" rotWithShape="1">
              <a:gsLst>
                <a:gs pos="0">
                  <a:schemeClr val="accent5">
                    <a:tint val="94000"/>
                  </a:schemeClr>
                </a:gs>
                <a:gs pos="75000">
                  <a:schemeClr val="accent5">
                    <a:tint val="94000"/>
                    <a:lumMod val="60000"/>
                    <a:lumOff val="40000"/>
                  </a:schemeClr>
                </a:gs>
                <a:gs pos="51000">
                  <a:schemeClr val="accent5">
                    <a:tint val="94000"/>
                    <a:alpha val="75000"/>
                  </a:schemeClr>
                </a:gs>
                <a:gs pos="100000">
                  <a:schemeClr val="accent5">
                    <a:tint val="9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Sheet1!$F$2</c:f>
              <c:numCache>
                <c:formatCode>_(* #,##0_);_(* \(#,##0\);_(* "-"??_);_(@_)</c:formatCode>
                <c:ptCount val="1"/>
                <c:pt idx="0">
                  <c:v>6312</c:v>
                </c:pt>
              </c:numCache>
            </c:numRef>
          </c:val>
          <c:extLst>
            <c:ext xmlns:c16="http://schemas.microsoft.com/office/drawing/2014/chart" uri="{C3380CC4-5D6E-409C-BE32-E72D297353CC}">
              <c16:uniqueId val="{00000004-4DA0-4B58-BECF-AB0F1BDEC699}"/>
            </c:ext>
          </c:extLst>
        </c:ser>
        <c:ser>
          <c:idx val="5"/>
          <c:order val="5"/>
          <c:tx>
            <c:strRef>
              <c:f>Sheet1!$G$1</c:f>
              <c:strCache>
                <c:ptCount val="1"/>
                <c:pt idx="0">
                  <c:v>FY'21</c:v>
                </c:pt>
              </c:strCache>
            </c:strRef>
          </c:tx>
          <c:spPr>
            <a:gradFill flip="none" rotWithShape="1">
              <a:gsLst>
                <a:gs pos="0">
                  <a:schemeClr val="accent5">
                    <a:shade val="93000"/>
                  </a:schemeClr>
                </a:gs>
                <a:gs pos="75000">
                  <a:schemeClr val="accent5">
                    <a:shade val="93000"/>
                    <a:lumMod val="60000"/>
                    <a:lumOff val="40000"/>
                  </a:schemeClr>
                </a:gs>
                <a:gs pos="51000">
                  <a:schemeClr val="accent5">
                    <a:shade val="93000"/>
                    <a:alpha val="75000"/>
                  </a:schemeClr>
                </a:gs>
                <a:gs pos="100000">
                  <a:schemeClr val="accent5">
                    <a:shade val="9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Sheet1!$G$2</c:f>
              <c:numCache>
                <c:formatCode>_(* #,##0_);_(* \(#,##0\);_(* "-"??_);_(@_)</c:formatCode>
                <c:ptCount val="1"/>
                <c:pt idx="0">
                  <c:v>7323</c:v>
                </c:pt>
              </c:numCache>
            </c:numRef>
          </c:val>
          <c:extLst>
            <c:ext xmlns:c16="http://schemas.microsoft.com/office/drawing/2014/chart" uri="{C3380CC4-5D6E-409C-BE32-E72D297353CC}">
              <c16:uniqueId val="{00000005-4DA0-4B58-BECF-AB0F1BDEC699}"/>
            </c:ext>
          </c:extLst>
        </c:ser>
        <c:ser>
          <c:idx val="6"/>
          <c:order val="6"/>
          <c:tx>
            <c:strRef>
              <c:f>Sheet1!$H$1</c:f>
              <c:strCache>
                <c:ptCount val="1"/>
                <c:pt idx="0">
                  <c:v>FY'22</c:v>
                </c:pt>
              </c:strCache>
            </c:strRef>
          </c:tx>
          <c:spPr>
            <a:gradFill flip="none" rotWithShape="1">
              <a:gsLst>
                <a:gs pos="0">
                  <a:schemeClr val="accent5">
                    <a:shade val="80000"/>
                  </a:schemeClr>
                </a:gs>
                <a:gs pos="75000">
                  <a:schemeClr val="accent5">
                    <a:shade val="80000"/>
                    <a:lumMod val="60000"/>
                    <a:lumOff val="40000"/>
                  </a:schemeClr>
                </a:gs>
                <a:gs pos="51000">
                  <a:schemeClr val="accent5">
                    <a:shade val="80000"/>
                    <a:alpha val="75000"/>
                  </a:schemeClr>
                </a:gs>
                <a:gs pos="100000">
                  <a:schemeClr val="accent5">
                    <a:shade val="8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Sheet1!$H$2</c:f>
              <c:numCache>
                <c:formatCode>_(* #,##0_);_(* \(#,##0\);_(* "-"??_);_(@_)</c:formatCode>
                <c:ptCount val="1"/>
                <c:pt idx="0">
                  <c:v>8777</c:v>
                </c:pt>
              </c:numCache>
            </c:numRef>
          </c:val>
          <c:extLst>
            <c:ext xmlns:c16="http://schemas.microsoft.com/office/drawing/2014/chart" uri="{C3380CC4-5D6E-409C-BE32-E72D297353CC}">
              <c16:uniqueId val="{00000006-4DA0-4B58-BECF-AB0F1BDEC699}"/>
            </c:ext>
          </c:extLst>
        </c:ser>
        <c:ser>
          <c:idx val="7"/>
          <c:order val="7"/>
          <c:tx>
            <c:strRef>
              <c:f>Sheet1!$I$1</c:f>
              <c:strCache>
                <c:ptCount val="1"/>
                <c:pt idx="0">
                  <c:v>FY'23</c:v>
                </c:pt>
              </c:strCache>
            </c:strRef>
          </c:tx>
          <c:spPr>
            <a:gradFill flip="none" rotWithShape="1">
              <a:gsLst>
                <a:gs pos="0">
                  <a:schemeClr val="accent5">
                    <a:shade val="68000"/>
                  </a:schemeClr>
                </a:gs>
                <a:gs pos="75000">
                  <a:schemeClr val="accent5">
                    <a:shade val="68000"/>
                    <a:lumMod val="60000"/>
                    <a:lumOff val="40000"/>
                  </a:schemeClr>
                </a:gs>
                <a:gs pos="51000">
                  <a:schemeClr val="accent5">
                    <a:shade val="68000"/>
                    <a:alpha val="75000"/>
                  </a:schemeClr>
                </a:gs>
                <a:gs pos="100000">
                  <a:schemeClr val="accent5">
                    <a:shade val="6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Sheet1!$I$2</c:f>
              <c:numCache>
                <c:formatCode>_(* #,##0_);_(* \(#,##0\);_(* "-"??_);_(@_)</c:formatCode>
                <c:ptCount val="1"/>
                <c:pt idx="0">
                  <c:v>9967</c:v>
                </c:pt>
              </c:numCache>
            </c:numRef>
          </c:val>
          <c:extLst>
            <c:ext xmlns:c16="http://schemas.microsoft.com/office/drawing/2014/chart" uri="{C3380CC4-5D6E-409C-BE32-E72D297353CC}">
              <c16:uniqueId val="{00000007-4DA0-4B58-BECF-AB0F1BDEC699}"/>
            </c:ext>
          </c:extLst>
        </c:ser>
        <c:ser>
          <c:idx val="8"/>
          <c:order val="8"/>
          <c:tx>
            <c:strRef>
              <c:f>Sheet1!$J$1</c:f>
              <c:strCache>
                <c:ptCount val="1"/>
                <c:pt idx="0">
                  <c:v>FY'24</c:v>
                </c:pt>
              </c:strCache>
            </c:strRef>
          </c:tx>
          <c:spPr>
            <a:gradFill flip="none" rotWithShape="1">
              <a:gsLst>
                <a:gs pos="0">
                  <a:schemeClr val="accent5">
                    <a:shade val="55000"/>
                  </a:schemeClr>
                </a:gs>
                <a:gs pos="75000">
                  <a:schemeClr val="accent5">
                    <a:shade val="55000"/>
                    <a:lumMod val="60000"/>
                    <a:lumOff val="40000"/>
                  </a:schemeClr>
                </a:gs>
                <a:gs pos="51000">
                  <a:schemeClr val="accent5">
                    <a:shade val="55000"/>
                    <a:alpha val="75000"/>
                  </a:schemeClr>
                </a:gs>
                <a:gs pos="100000">
                  <a:schemeClr val="accent5">
                    <a:shade val="5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Sheet1!$J$2</c:f>
              <c:numCache>
                <c:formatCode>_(* #,##0_);_(* \(#,##0\);_(* "-"??_);_(@_)</c:formatCode>
                <c:ptCount val="1"/>
                <c:pt idx="0">
                  <c:v>11236</c:v>
                </c:pt>
              </c:numCache>
            </c:numRef>
          </c:val>
          <c:extLst>
            <c:ext xmlns:c16="http://schemas.microsoft.com/office/drawing/2014/chart" uri="{C3380CC4-5D6E-409C-BE32-E72D297353CC}">
              <c16:uniqueId val="{00000008-4DA0-4B58-BECF-AB0F1BDEC699}"/>
            </c:ext>
          </c:extLst>
        </c:ser>
        <c:ser>
          <c:idx val="9"/>
          <c:order val="9"/>
          <c:tx>
            <c:strRef>
              <c:f>Sheet1!$K$1</c:f>
              <c:strCache>
                <c:ptCount val="1"/>
                <c:pt idx="0">
                  <c:v>FY'25</c:v>
                </c:pt>
              </c:strCache>
            </c:strRef>
          </c:tx>
          <c:spPr>
            <a:gradFill flip="none" rotWithShape="1">
              <a:gsLst>
                <a:gs pos="0">
                  <a:schemeClr val="accent5">
                    <a:shade val="42000"/>
                  </a:schemeClr>
                </a:gs>
                <a:gs pos="75000">
                  <a:schemeClr val="accent5">
                    <a:shade val="42000"/>
                    <a:lumMod val="60000"/>
                    <a:lumOff val="40000"/>
                  </a:schemeClr>
                </a:gs>
                <a:gs pos="51000">
                  <a:schemeClr val="accent5">
                    <a:shade val="42000"/>
                    <a:alpha val="75000"/>
                  </a:schemeClr>
                </a:gs>
                <a:gs pos="100000">
                  <a:schemeClr val="accent5">
                    <a:shade val="4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Sheet1!$K$2</c:f>
              <c:numCache>
                <c:formatCode>#,##0</c:formatCode>
                <c:ptCount val="1"/>
                <c:pt idx="0">
                  <c:v>12341</c:v>
                </c:pt>
              </c:numCache>
            </c:numRef>
          </c:val>
          <c:extLst>
            <c:ext xmlns:c16="http://schemas.microsoft.com/office/drawing/2014/chart" uri="{C3380CC4-5D6E-409C-BE32-E72D297353CC}">
              <c16:uniqueId val="{00000009-4DA0-4B58-BECF-AB0F1BDEC699}"/>
            </c:ext>
          </c:extLst>
        </c:ser>
        <c:dLbls>
          <c:dLblPos val="outEnd"/>
          <c:showLegendKey val="0"/>
          <c:showVal val="1"/>
          <c:showCatName val="0"/>
          <c:showSerName val="0"/>
          <c:showPercent val="0"/>
          <c:showBubbleSize val="0"/>
        </c:dLbls>
        <c:gapWidth val="355"/>
        <c:overlap val="-70"/>
        <c:axId val="387255072"/>
        <c:axId val="387257816"/>
      </c:barChart>
      <c:catAx>
        <c:axId val="387255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257816"/>
        <c:crosses val="autoZero"/>
        <c:auto val="1"/>
        <c:lblAlgn val="ctr"/>
        <c:lblOffset val="100"/>
        <c:noMultiLvlLbl val="0"/>
      </c:catAx>
      <c:valAx>
        <c:axId val="387257816"/>
        <c:scaling>
          <c:orientation val="minMax"/>
        </c:scaling>
        <c:delete val="1"/>
        <c:axPos val="l"/>
        <c:numFmt formatCode="_(* #,##0_);_(* \(#,##0\);_(* &quot;-&quot;??_);_(@_)" sourceLinked="1"/>
        <c:majorTickMark val="out"/>
        <c:minorTickMark val="none"/>
        <c:tickLblPos val="nextTo"/>
        <c:crossAx val="387255072"/>
        <c:crosses val="autoZero"/>
        <c:crossBetween val="between"/>
      </c:valAx>
      <c:spPr>
        <a:noFill/>
        <a:ln>
          <a:noFill/>
        </a:ln>
        <a:effectLst/>
      </c:spPr>
    </c:plotArea>
    <c:legend>
      <c:legendPos val="b"/>
      <c:layout>
        <c:manualLayout>
          <c:xMode val="edge"/>
          <c:yMode val="edge"/>
          <c:x val="7.9456828006793268E-2"/>
          <c:y val="0.93788971182159697"/>
          <c:w val="0.82365601358653717"/>
          <c:h val="5.100662696597040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FY'17</c:v>
                </c:pt>
              </c:strCache>
            </c:strRef>
          </c:tx>
          <c:spPr>
            <a:solidFill>
              <a:schemeClr val="accent4">
                <a:tint val="4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Sheet1!$B$2</c:f>
            </c:numRef>
          </c:val>
          <c:extLst>
            <c:ext xmlns:c16="http://schemas.microsoft.com/office/drawing/2014/chart" uri="{C3380CC4-5D6E-409C-BE32-E72D297353CC}">
              <c16:uniqueId val="{00000000-134B-461B-80A0-120FD583F6A6}"/>
            </c:ext>
          </c:extLst>
        </c:ser>
        <c:ser>
          <c:idx val="1"/>
          <c:order val="1"/>
          <c:tx>
            <c:strRef>
              <c:f>Sheet1!$C$1</c:f>
              <c:strCache>
                <c:ptCount val="1"/>
                <c:pt idx="0">
                  <c:v>FY'18</c:v>
                </c:pt>
              </c:strCache>
            </c:strRef>
          </c:tx>
          <c:spPr>
            <a:solidFill>
              <a:schemeClr val="accent4">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Sheet1!$C$2</c:f>
            </c:numRef>
          </c:val>
          <c:extLst>
            <c:ext xmlns:c16="http://schemas.microsoft.com/office/drawing/2014/chart" uri="{C3380CC4-5D6E-409C-BE32-E72D297353CC}">
              <c16:uniqueId val="{00000001-134B-461B-80A0-120FD583F6A6}"/>
            </c:ext>
          </c:extLst>
        </c:ser>
        <c:ser>
          <c:idx val="2"/>
          <c:order val="2"/>
          <c:tx>
            <c:strRef>
              <c:f>Sheet1!$D$1</c:f>
              <c:strCache>
                <c:ptCount val="1"/>
                <c:pt idx="0">
                  <c:v>FY'19</c:v>
                </c:pt>
              </c:strCache>
            </c:strRef>
          </c:tx>
          <c:spPr>
            <a:solidFill>
              <a:schemeClr val="accent4">
                <a:tint val="7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Sheet1!$D$2</c:f>
            </c:numRef>
          </c:val>
          <c:extLst>
            <c:ext xmlns:c16="http://schemas.microsoft.com/office/drawing/2014/chart" uri="{C3380CC4-5D6E-409C-BE32-E72D297353CC}">
              <c16:uniqueId val="{00000002-134B-461B-80A0-120FD583F6A6}"/>
            </c:ext>
          </c:extLst>
        </c:ser>
        <c:ser>
          <c:idx val="3"/>
          <c:order val="3"/>
          <c:tx>
            <c:strRef>
              <c:f>Sheet1!$E$1</c:f>
              <c:strCache>
                <c:ptCount val="1"/>
                <c:pt idx="0">
                  <c:v>FY'20</c:v>
                </c:pt>
              </c:strCache>
            </c:strRef>
          </c:tx>
          <c:spPr>
            <a:solidFill>
              <a:schemeClr val="accent4">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Sheet1!$E$2</c:f>
              <c:numCache>
                <c:formatCode>_(* #,##0_);_(* \(#,##0\);_(* "-"??_);_(@_)</c:formatCode>
                <c:ptCount val="1"/>
                <c:pt idx="0">
                  <c:v>7131</c:v>
                </c:pt>
              </c:numCache>
            </c:numRef>
          </c:val>
          <c:extLst>
            <c:ext xmlns:c16="http://schemas.microsoft.com/office/drawing/2014/chart" uri="{C3380CC4-5D6E-409C-BE32-E72D297353CC}">
              <c16:uniqueId val="{00000003-134B-461B-80A0-120FD583F6A6}"/>
            </c:ext>
          </c:extLst>
        </c:ser>
        <c:ser>
          <c:idx val="4"/>
          <c:order val="4"/>
          <c:tx>
            <c:strRef>
              <c:f>Sheet1!$F$1</c:f>
              <c:strCache>
                <c:ptCount val="1"/>
                <c:pt idx="0">
                  <c:v>FY'21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Sheet1!$F$2</c:f>
              <c:numCache>
                <c:formatCode>_(* #,##0_);_(* \(#,##0\);_(* "-"??_);_(@_)</c:formatCode>
                <c:ptCount val="1"/>
                <c:pt idx="0">
                  <c:v>5409</c:v>
                </c:pt>
              </c:numCache>
            </c:numRef>
          </c:val>
          <c:extLst>
            <c:ext xmlns:c16="http://schemas.microsoft.com/office/drawing/2014/chart" uri="{C3380CC4-5D6E-409C-BE32-E72D297353CC}">
              <c16:uniqueId val="{00000004-134B-461B-80A0-120FD583F6A6}"/>
            </c:ext>
          </c:extLst>
        </c:ser>
        <c:ser>
          <c:idx val="5"/>
          <c:order val="5"/>
          <c:tx>
            <c:strRef>
              <c:f>Sheet1!$G$1</c:f>
              <c:strCache>
                <c:ptCount val="1"/>
                <c:pt idx="0">
                  <c:v>FY'22</c:v>
                </c:pt>
              </c:strCache>
            </c:strRef>
          </c:tx>
          <c:spPr>
            <a:solidFill>
              <a:schemeClr val="accent4">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Sheet1!$G$2</c:f>
              <c:numCache>
                <c:formatCode>_(* #,##0_);_(* \(#,##0\);_(* "-"??_);_(@_)</c:formatCode>
                <c:ptCount val="1"/>
                <c:pt idx="0">
                  <c:v>8443</c:v>
                </c:pt>
              </c:numCache>
            </c:numRef>
          </c:val>
          <c:extLst>
            <c:ext xmlns:c16="http://schemas.microsoft.com/office/drawing/2014/chart" uri="{C3380CC4-5D6E-409C-BE32-E72D297353CC}">
              <c16:uniqueId val="{00000005-134B-461B-80A0-120FD583F6A6}"/>
            </c:ext>
          </c:extLst>
        </c:ser>
        <c:ser>
          <c:idx val="6"/>
          <c:order val="6"/>
          <c:tx>
            <c:strRef>
              <c:f>Sheet1!$H$1</c:f>
              <c:strCache>
                <c:ptCount val="1"/>
                <c:pt idx="0">
                  <c:v>FY'23</c:v>
                </c:pt>
              </c:strCache>
            </c:strRef>
          </c:tx>
          <c:spPr>
            <a:solidFill>
              <a:schemeClr val="accent4">
                <a:shade val="7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Sheet1!$H$2</c:f>
              <c:numCache>
                <c:formatCode>_(* #,##0_);_(* \(#,##0\);_(* "-"??_);_(@_)</c:formatCode>
                <c:ptCount val="1"/>
                <c:pt idx="0">
                  <c:v>15543</c:v>
                </c:pt>
              </c:numCache>
            </c:numRef>
          </c:val>
          <c:extLst>
            <c:ext xmlns:c16="http://schemas.microsoft.com/office/drawing/2014/chart" uri="{C3380CC4-5D6E-409C-BE32-E72D297353CC}">
              <c16:uniqueId val="{00000006-134B-461B-80A0-120FD583F6A6}"/>
            </c:ext>
          </c:extLst>
        </c:ser>
        <c:ser>
          <c:idx val="7"/>
          <c:order val="7"/>
          <c:tx>
            <c:strRef>
              <c:f>Sheet1!$I$1</c:f>
              <c:strCache>
                <c:ptCount val="1"/>
                <c:pt idx="0">
                  <c:v>FY'24</c:v>
                </c:pt>
              </c:strCache>
            </c:strRef>
          </c:tx>
          <c:spPr>
            <a:solidFill>
              <a:schemeClr val="accent4">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Sheet1!$I$2</c:f>
              <c:numCache>
                <c:formatCode>_(* #,##0_);_(* \(#,##0\);_(* "-"??_);_(@_)</c:formatCode>
                <c:ptCount val="1"/>
                <c:pt idx="0">
                  <c:v>15403</c:v>
                </c:pt>
              </c:numCache>
            </c:numRef>
          </c:val>
          <c:extLst>
            <c:ext xmlns:c16="http://schemas.microsoft.com/office/drawing/2014/chart" uri="{C3380CC4-5D6E-409C-BE32-E72D297353CC}">
              <c16:uniqueId val="{00000007-134B-461B-80A0-120FD583F6A6}"/>
            </c:ext>
          </c:extLst>
        </c:ser>
        <c:ser>
          <c:idx val="8"/>
          <c:order val="8"/>
          <c:tx>
            <c:strRef>
              <c:f>Sheet1!$J$1</c:f>
              <c:strCache>
                <c:ptCount val="1"/>
                <c:pt idx="0">
                  <c:v>FY'25</c:v>
                </c:pt>
              </c:strCache>
            </c:strRef>
          </c:tx>
          <c:spPr>
            <a:solidFill>
              <a:schemeClr val="accent4">
                <a:shade val="4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Sheet1!$J$2</c:f>
              <c:numCache>
                <c:formatCode>_(* #,##0_);_(* \(#,##0\);_(* "-"??_);_(@_)</c:formatCode>
                <c:ptCount val="1"/>
                <c:pt idx="0">
                  <c:v>16400</c:v>
                </c:pt>
              </c:numCache>
            </c:numRef>
          </c:val>
          <c:extLst>
            <c:ext xmlns:c16="http://schemas.microsoft.com/office/drawing/2014/chart" uri="{C3380CC4-5D6E-409C-BE32-E72D297353CC}">
              <c16:uniqueId val="{00000008-134B-461B-80A0-120FD583F6A6}"/>
            </c:ext>
          </c:extLst>
        </c:ser>
        <c:dLbls>
          <c:dLblPos val="outEnd"/>
          <c:showLegendKey val="0"/>
          <c:showVal val="1"/>
          <c:showCatName val="0"/>
          <c:showSerName val="0"/>
          <c:showPercent val="0"/>
          <c:showBubbleSize val="0"/>
        </c:dLbls>
        <c:gapWidth val="219"/>
        <c:overlap val="-27"/>
        <c:axId val="387262912"/>
        <c:axId val="387260952"/>
      </c:barChart>
      <c:catAx>
        <c:axId val="38726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60952"/>
        <c:crosses val="autoZero"/>
        <c:auto val="1"/>
        <c:lblAlgn val="ctr"/>
        <c:lblOffset val="100"/>
        <c:noMultiLvlLbl val="0"/>
      </c:catAx>
      <c:valAx>
        <c:axId val="387260952"/>
        <c:scaling>
          <c:orientation val="minMax"/>
        </c:scaling>
        <c:delete val="1"/>
        <c:axPos val="l"/>
        <c:numFmt formatCode="_(* #,##0_);_(* \(#,##0\);_(* &quot;-&quot;??_);_(@_)" sourceLinked="1"/>
        <c:majorTickMark val="none"/>
        <c:minorTickMark val="none"/>
        <c:tickLblPos val="nextTo"/>
        <c:crossAx val="387262912"/>
        <c:crosses val="autoZero"/>
        <c:crossBetween val="between"/>
      </c:valAx>
      <c:spPr>
        <a:noFill/>
        <a:ln>
          <a:noFill/>
        </a:ln>
        <a:effectLst/>
      </c:spPr>
    </c:plotArea>
    <c:legend>
      <c:legendPos val="b"/>
      <c:layout>
        <c:manualLayout>
          <c:xMode val="edge"/>
          <c:yMode val="edge"/>
          <c:x val="0.13547721307563826"/>
          <c:y val="0.89242302029319509"/>
          <c:w val="0.77197486677801652"/>
          <c:h val="8.31867358043659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2.5528073404135473E-2"/>
          <c:y val="5.5555555555555552E-2"/>
          <c:w val="0.94956027718378822"/>
          <c:h val="0.73741782277215351"/>
        </c:manualLayout>
      </c:layout>
      <c:barChart>
        <c:barDir val="col"/>
        <c:grouping val="clustered"/>
        <c:varyColors val="0"/>
        <c:ser>
          <c:idx val="0"/>
          <c:order val="0"/>
          <c:tx>
            <c:strRef>
              <c:f>Sheet1!$B$1</c:f>
              <c:strCache>
                <c:ptCount val="1"/>
                <c:pt idx="0">
                  <c:v>FY'17</c:v>
                </c:pt>
              </c:strCache>
            </c:strRef>
          </c:tx>
          <c:spPr>
            <a:gradFill flip="none" rotWithShape="1">
              <a:gsLst>
                <a:gs pos="0">
                  <a:schemeClr val="accent6">
                    <a:tint val="44000"/>
                  </a:schemeClr>
                </a:gs>
                <a:gs pos="75000">
                  <a:schemeClr val="accent6">
                    <a:tint val="44000"/>
                    <a:lumMod val="60000"/>
                    <a:lumOff val="40000"/>
                  </a:schemeClr>
                </a:gs>
                <a:gs pos="51000">
                  <a:schemeClr val="accent6">
                    <a:tint val="44000"/>
                    <a:alpha val="75000"/>
                  </a:schemeClr>
                </a:gs>
                <a:gs pos="100000">
                  <a:schemeClr val="accent6">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Sheet1!$B$2</c:f>
            </c:numRef>
          </c:val>
          <c:extLst>
            <c:ext xmlns:c16="http://schemas.microsoft.com/office/drawing/2014/chart" uri="{C3380CC4-5D6E-409C-BE32-E72D297353CC}">
              <c16:uniqueId val="{00000000-3EAA-46AE-A003-FD2289F287B8}"/>
            </c:ext>
          </c:extLst>
        </c:ser>
        <c:ser>
          <c:idx val="1"/>
          <c:order val="1"/>
          <c:tx>
            <c:strRef>
              <c:f>Sheet1!$C$1</c:f>
              <c:strCache>
                <c:ptCount val="1"/>
                <c:pt idx="0">
                  <c:v>FY'18</c:v>
                </c:pt>
              </c:strCache>
            </c:strRef>
          </c:tx>
          <c:spPr>
            <a:gradFill flip="none" rotWithShape="1">
              <a:gsLst>
                <a:gs pos="0">
                  <a:schemeClr val="accent6">
                    <a:tint val="58000"/>
                  </a:schemeClr>
                </a:gs>
                <a:gs pos="75000">
                  <a:schemeClr val="accent6">
                    <a:tint val="58000"/>
                    <a:lumMod val="60000"/>
                    <a:lumOff val="40000"/>
                  </a:schemeClr>
                </a:gs>
                <a:gs pos="51000">
                  <a:schemeClr val="accent6">
                    <a:tint val="58000"/>
                    <a:alpha val="75000"/>
                  </a:schemeClr>
                </a:gs>
                <a:gs pos="100000">
                  <a:schemeClr val="accent6">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Sheet1!$C$2</c:f>
            </c:numRef>
          </c:val>
          <c:extLst>
            <c:ext xmlns:c16="http://schemas.microsoft.com/office/drawing/2014/chart" uri="{C3380CC4-5D6E-409C-BE32-E72D297353CC}">
              <c16:uniqueId val="{00000001-3EAA-46AE-A003-FD2289F287B8}"/>
            </c:ext>
          </c:extLst>
        </c:ser>
        <c:ser>
          <c:idx val="2"/>
          <c:order val="2"/>
          <c:tx>
            <c:strRef>
              <c:f>Sheet1!$D$1</c:f>
              <c:strCache>
                <c:ptCount val="1"/>
                <c:pt idx="0">
                  <c:v>FY'19</c:v>
                </c:pt>
              </c:strCache>
            </c:strRef>
          </c:tx>
          <c:spPr>
            <a:gradFill flip="none" rotWithShape="1">
              <a:gsLst>
                <a:gs pos="0">
                  <a:schemeClr val="accent6">
                    <a:tint val="72000"/>
                  </a:schemeClr>
                </a:gs>
                <a:gs pos="75000">
                  <a:schemeClr val="accent6">
                    <a:tint val="72000"/>
                    <a:lumMod val="60000"/>
                    <a:lumOff val="40000"/>
                  </a:schemeClr>
                </a:gs>
                <a:gs pos="51000">
                  <a:schemeClr val="accent6">
                    <a:tint val="72000"/>
                    <a:alpha val="75000"/>
                  </a:schemeClr>
                </a:gs>
                <a:gs pos="100000">
                  <a:schemeClr val="accent6">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Sheet1!$D$2</c:f>
            </c:numRef>
          </c:val>
          <c:extLst>
            <c:ext xmlns:c16="http://schemas.microsoft.com/office/drawing/2014/chart" uri="{C3380CC4-5D6E-409C-BE32-E72D297353CC}">
              <c16:uniqueId val="{00000002-3EAA-46AE-A003-FD2289F287B8}"/>
            </c:ext>
          </c:extLst>
        </c:ser>
        <c:ser>
          <c:idx val="3"/>
          <c:order val="3"/>
          <c:tx>
            <c:strRef>
              <c:f>Sheet1!$E$1</c:f>
              <c:strCache>
                <c:ptCount val="1"/>
                <c:pt idx="0">
                  <c:v>FY'20</c:v>
                </c:pt>
              </c:strCache>
            </c:strRef>
          </c:tx>
          <c:spPr>
            <a:gradFill flip="none" rotWithShape="1">
              <a:gsLst>
                <a:gs pos="0">
                  <a:schemeClr val="accent6">
                    <a:tint val="86000"/>
                  </a:schemeClr>
                </a:gs>
                <a:gs pos="75000">
                  <a:schemeClr val="accent6">
                    <a:tint val="86000"/>
                    <a:lumMod val="60000"/>
                    <a:lumOff val="40000"/>
                  </a:schemeClr>
                </a:gs>
                <a:gs pos="51000">
                  <a:schemeClr val="accent6">
                    <a:tint val="86000"/>
                    <a:alpha val="75000"/>
                  </a:schemeClr>
                </a:gs>
                <a:gs pos="100000">
                  <a:schemeClr val="accent6">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Sheet1!$E$2</c:f>
              <c:numCache>
                <c:formatCode>_(* #,##0_);_(* \(#,##0\);_(* "-"??_);_(@_)</c:formatCode>
                <c:ptCount val="1"/>
                <c:pt idx="0">
                  <c:v>1135</c:v>
                </c:pt>
              </c:numCache>
            </c:numRef>
          </c:val>
          <c:extLst>
            <c:ext xmlns:c16="http://schemas.microsoft.com/office/drawing/2014/chart" uri="{C3380CC4-5D6E-409C-BE32-E72D297353CC}">
              <c16:uniqueId val="{00000004-3EAA-46AE-A003-FD2289F287B8}"/>
            </c:ext>
          </c:extLst>
        </c:ser>
        <c:ser>
          <c:idx val="4"/>
          <c:order val="4"/>
          <c:tx>
            <c:strRef>
              <c:f>Sheet1!$F$1</c:f>
              <c:strCache>
                <c:ptCount val="1"/>
                <c:pt idx="0">
                  <c:v>FY'21</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Sheet1!$F$2</c:f>
              <c:numCache>
                <c:formatCode>_(* #,##0_);_(* \(#,##0\);_(* "-"??_);_(@_)</c:formatCode>
                <c:ptCount val="1"/>
                <c:pt idx="0">
                  <c:v>1005</c:v>
                </c:pt>
              </c:numCache>
            </c:numRef>
          </c:val>
          <c:extLst>
            <c:ext xmlns:c16="http://schemas.microsoft.com/office/drawing/2014/chart" uri="{C3380CC4-5D6E-409C-BE32-E72D297353CC}">
              <c16:uniqueId val="{00000005-3EAA-46AE-A003-FD2289F287B8}"/>
            </c:ext>
          </c:extLst>
        </c:ser>
        <c:ser>
          <c:idx val="5"/>
          <c:order val="5"/>
          <c:tx>
            <c:strRef>
              <c:f>Sheet1!$G$1</c:f>
              <c:strCache>
                <c:ptCount val="1"/>
                <c:pt idx="0">
                  <c:v>FY'22</c:v>
                </c:pt>
              </c:strCache>
            </c:strRef>
          </c:tx>
          <c:spPr>
            <a:gradFill flip="none" rotWithShape="1">
              <a:gsLst>
                <a:gs pos="0">
                  <a:schemeClr val="accent6">
                    <a:shade val="86000"/>
                  </a:schemeClr>
                </a:gs>
                <a:gs pos="75000">
                  <a:schemeClr val="accent6">
                    <a:shade val="86000"/>
                    <a:lumMod val="60000"/>
                    <a:lumOff val="40000"/>
                  </a:schemeClr>
                </a:gs>
                <a:gs pos="51000">
                  <a:schemeClr val="accent6">
                    <a:shade val="86000"/>
                    <a:alpha val="75000"/>
                  </a:schemeClr>
                </a:gs>
                <a:gs pos="100000">
                  <a:schemeClr val="accent6">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Sheet1!$G$2</c:f>
              <c:numCache>
                <c:formatCode>_(* #,##0_);_(* \(#,##0\);_(* "-"??_);_(@_)</c:formatCode>
                <c:ptCount val="1"/>
                <c:pt idx="0">
                  <c:v>1316</c:v>
                </c:pt>
              </c:numCache>
            </c:numRef>
          </c:val>
          <c:extLst>
            <c:ext xmlns:c16="http://schemas.microsoft.com/office/drawing/2014/chart" uri="{C3380CC4-5D6E-409C-BE32-E72D297353CC}">
              <c16:uniqueId val="{00000006-3EAA-46AE-A003-FD2289F287B8}"/>
            </c:ext>
          </c:extLst>
        </c:ser>
        <c:ser>
          <c:idx val="6"/>
          <c:order val="6"/>
          <c:tx>
            <c:strRef>
              <c:f>Sheet1!$H$1</c:f>
              <c:strCache>
                <c:ptCount val="1"/>
                <c:pt idx="0">
                  <c:v>FY'23</c:v>
                </c:pt>
              </c:strCache>
            </c:strRef>
          </c:tx>
          <c:spPr>
            <a:gradFill flip="none" rotWithShape="1">
              <a:gsLst>
                <a:gs pos="0">
                  <a:schemeClr val="accent6">
                    <a:shade val="72000"/>
                  </a:schemeClr>
                </a:gs>
                <a:gs pos="75000">
                  <a:schemeClr val="accent6">
                    <a:shade val="72000"/>
                    <a:lumMod val="60000"/>
                    <a:lumOff val="40000"/>
                  </a:schemeClr>
                </a:gs>
                <a:gs pos="51000">
                  <a:schemeClr val="accent6">
                    <a:shade val="72000"/>
                    <a:alpha val="75000"/>
                  </a:schemeClr>
                </a:gs>
                <a:gs pos="100000">
                  <a:schemeClr val="accent6">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Sheet1!$H$2</c:f>
              <c:numCache>
                <c:formatCode>_(* #,##0_);_(* \(#,##0\);_(* "-"??_);_(@_)</c:formatCode>
                <c:ptCount val="1"/>
                <c:pt idx="0">
                  <c:v>1445</c:v>
                </c:pt>
              </c:numCache>
            </c:numRef>
          </c:val>
          <c:extLst>
            <c:ext xmlns:c16="http://schemas.microsoft.com/office/drawing/2014/chart" uri="{C3380CC4-5D6E-409C-BE32-E72D297353CC}">
              <c16:uniqueId val="{00000007-3EAA-46AE-A003-FD2289F287B8}"/>
            </c:ext>
          </c:extLst>
        </c:ser>
        <c:ser>
          <c:idx val="7"/>
          <c:order val="7"/>
          <c:tx>
            <c:strRef>
              <c:f>Sheet1!$I$1</c:f>
              <c:strCache>
                <c:ptCount val="1"/>
                <c:pt idx="0">
                  <c:v>FY'24</c:v>
                </c:pt>
              </c:strCache>
            </c:strRef>
          </c:tx>
          <c:spPr>
            <a:gradFill flip="none" rotWithShape="1">
              <a:gsLst>
                <a:gs pos="0">
                  <a:schemeClr val="accent6">
                    <a:shade val="58000"/>
                  </a:schemeClr>
                </a:gs>
                <a:gs pos="75000">
                  <a:schemeClr val="accent6">
                    <a:shade val="58000"/>
                    <a:lumMod val="60000"/>
                    <a:lumOff val="40000"/>
                  </a:schemeClr>
                </a:gs>
                <a:gs pos="51000">
                  <a:schemeClr val="accent6">
                    <a:shade val="58000"/>
                    <a:alpha val="75000"/>
                  </a:schemeClr>
                </a:gs>
                <a:gs pos="100000">
                  <a:schemeClr val="accent6">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Sheet1!$I$2</c:f>
              <c:numCache>
                <c:formatCode>_(* #,##0_);_(* \(#,##0\);_(* "-"??_);_(@_)</c:formatCode>
                <c:ptCount val="1"/>
                <c:pt idx="0">
                  <c:v>1745</c:v>
                </c:pt>
              </c:numCache>
            </c:numRef>
          </c:val>
          <c:extLst>
            <c:ext xmlns:c16="http://schemas.microsoft.com/office/drawing/2014/chart" uri="{C3380CC4-5D6E-409C-BE32-E72D297353CC}">
              <c16:uniqueId val="{00000008-3EAA-46AE-A003-FD2289F287B8}"/>
            </c:ext>
          </c:extLst>
        </c:ser>
        <c:ser>
          <c:idx val="8"/>
          <c:order val="8"/>
          <c:tx>
            <c:strRef>
              <c:f>Sheet1!$J$1</c:f>
              <c:strCache>
                <c:ptCount val="1"/>
                <c:pt idx="0">
                  <c:v>FY'25</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Sheet1!$J$2</c:f>
              <c:numCache>
                <c:formatCode>_(* #,##0_);_(* \(#,##0\);_(* "-"??_);_(@_)</c:formatCode>
                <c:ptCount val="1"/>
                <c:pt idx="0">
                  <c:v>1467</c:v>
                </c:pt>
              </c:numCache>
            </c:numRef>
          </c:val>
          <c:extLst>
            <c:ext xmlns:c16="http://schemas.microsoft.com/office/drawing/2014/chart" uri="{C3380CC4-5D6E-409C-BE32-E72D297353CC}">
              <c16:uniqueId val="{00000009-3EAA-46AE-A003-FD2289F287B8}"/>
            </c:ext>
          </c:extLst>
        </c:ser>
        <c:dLbls>
          <c:dLblPos val="outEnd"/>
          <c:showLegendKey val="0"/>
          <c:showVal val="1"/>
          <c:showCatName val="0"/>
          <c:showSerName val="0"/>
          <c:showPercent val="0"/>
          <c:showBubbleSize val="0"/>
        </c:dLbls>
        <c:gapWidth val="355"/>
        <c:overlap val="-70"/>
        <c:axId val="387258208"/>
        <c:axId val="387258600"/>
      </c:barChart>
      <c:catAx>
        <c:axId val="38725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58600"/>
        <c:crosses val="autoZero"/>
        <c:auto val="1"/>
        <c:lblAlgn val="ctr"/>
        <c:lblOffset val="100"/>
        <c:noMultiLvlLbl val="0"/>
      </c:catAx>
      <c:valAx>
        <c:axId val="387258600"/>
        <c:scaling>
          <c:orientation val="minMax"/>
        </c:scaling>
        <c:delete val="1"/>
        <c:axPos val="l"/>
        <c:numFmt formatCode="_(* #,##0_);_(* \(#,##0\);_(* &quot;-&quot;??_);_(@_)" sourceLinked="1"/>
        <c:majorTickMark val="none"/>
        <c:minorTickMark val="none"/>
        <c:tickLblPos val="nextTo"/>
        <c:crossAx val="387258208"/>
        <c:crosses val="autoZero"/>
        <c:crossBetween val="between"/>
      </c:valAx>
      <c:spPr>
        <a:noFill/>
        <a:ln>
          <a:noFill/>
        </a:ln>
        <a:effectLst/>
      </c:spPr>
    </c:plotArea>
    <c:legend>
      <c:legendPos val="b"/>
      <c:layout>
        <c:manualLayout>
          <c:xMode val="edge"/>
          <c:yMode val="edge"/>
          <c:x val="0.12318990627851789"/>
          <c:y val="0.89498437695288091"/>
          <c:w val="0.76049815093464224"/>
          <c:h val="8.120609923759529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1162320583080803E-2"/>
          <c:y val="5.0925925925925923E-2"/>
          <c:w val="0.94726376516709399"/>
          <c:h val="0.69365412656751235"/>
        </c:manualLayout>
      </c:layout>
      <c:barChart>
        <c:barDir val="col"/>
        <c:grouping val="clustered"/>
        <c:varyColors val="0"/>
        <c:ser>
          <c:idx val="0"/>
          <c:order val="0"/>
          <c:tx>
            <c:strRef>
              <c:f>Sheet1!$B$1</c:f>
              <c:strCache>
                <c:ptCount val="1"/>
                <c:pt idx="0">
                  <c:v>16</c:v>
                </c:pt>
              </c:strCache>
            </c:strRef>
          </c:tx>
          <c:spPr>
            <a:solidFill>
              <a:schemeClr val="accent2">
                <a:tint val="4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EPS (Rs./share)</c:v>
                </c:pt>
              </c:strCache>
            </c:strRef>
          </c:cat>
          <c:val>
            <c:numRef>
              <c:f>Sheet1!$B$2</c:f>
            </c:numRef>
          </c:val>
          <c:extLst>
            <c:ext xmlns:c16="http://schemas.microsoft.com/office/drawing/2014/chart" uri="{C3380CC4-5D6E-409C-BE32-E72D297353CC}">
              <c16:uniqueId val="{00000000-D3B9-47AE-9A35-4E2B57D16D12}"/>
            </c:ext>
          </c:extLst>
        </c:ser>
        <c:ser>
          <c:idx val="1"/>
          <c:order val="1"/>
          <c:tx>
            <c:strRef>
              <c:f>Sheet1!$C$1</c:f>
              <c:strCache>
                <c:ptCount val="1"/>
                <c:pt idx="0">
                  <c:v>FY'18</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EPS (Rs./share)</c:v>
                </c:pt>
              </c:strCache>
            </c:strRef>
          </c:cat>
          <c:val>
            <c:numRef>
              <c:f>Sheet1!$C$2</c:f>
            </c:numRef>
          </c:val>
          <c:extLst>
            <c:ext xmlns:c16="http://schemas.microsoft.com/office/drawing/2014/chart" uri="{C3380CC4-5D6E-409C-BE32-E72D297353CC}">
              <c16:uniqueId val="{00000002-D3B9-47AE-9A35-4E2B57D16D12}"/>
            </c:ext>
          </c:extLst>
        </c:ser>
        <c:ser>
          <c:idx val="2"/>
          <c:order val="2"/>
          <c:tx>
            <c:strRef>
              <c:f>Sheet1!$D$1</c:f>
              <c:strCache>
                <c:ptCount val="1"/>
                <c:pt idx="0">
                  <c:v>FY'19</c:v>
                </c:pt>
              </c:strCache>
            </c:strRef>
          </c:tx>
          <c:spPr>
            <a:solidFill>
              <a:schemeClr val="accent2">
                <a:tint val="7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EPS (Rs./share)</c:v>
                </c:pt>
              </c:strCache>
            </c:strRef>
          </c:cat>
          <c:val>
            <c:numRef>
              <c:f>Sheet1!$D$2</c:f>
            </c:numRef>
          </c:val>
          <c:extLst>
            <c:ext xmlns:c16="http://schemas.microsoft.com/office/drawing/2014/chart" uri="{C3380CC4-5D6E-409C-BE32-E72D297353CC}">
              <c16:uniqueId val="{00000004-D3B9-47AE-9A35-4E2B57D16D12}"/>
            </c:ext>
          </c:extLst>
        </c:ser>
        <c:ser>
          <c:idx val="3"/>
          <c:order val="3"/>
          <c:tx>
            <c:strRef>
              <c:f>Sheet1!$E$1</c:f>
              <c:strCache>
                <c:ptCount val="1"/>
                <c:pt idx="0">
                  <c:v>FY'20</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EPS (Rs./share)</c:v>
                </c:pt>
              </c:strCache>
            </c:strRef>
          </c:cat>
          <c:val>
            <c:numRef>
              <c:f>Sheet1!$E$2</c:f>
              <c:numCache>
                <c:formatCode>_(* #,##0_);_(* \(#,##0\);_(* "-"??_);_(@_)</c:formatCode>
                <c:ptCount val="1"/>
                <c:pt idx="0">
                  <c:v>16</c:v>
                </c:pt>
              </c:numCache>
            </c:numRef>
          </c:val>
          <c:extLst>
            <c:ext xmlns:c16="http://schemas.microsoft.com/office/drawing/2014/chart" uri="{C3380CC4-5D6E-409C-BE32-E72D297353CC}">
              <c16:uniqueId val="{00000006-D3B9-47AE-9A35-4E2B57D16D12}"/>
            </c:ext>
          </c:extLst>
        </c:ser>
        <c:ser>
          <c:idx val="4"/>
          <c:order val="4"/>
          <c:tx>
            <c:strRef>
              <c:f>Sheet1!$F$1</c:f>
              <c:strCache>
                <c:ptCount val="1"/>
                <c:pt idx="0">
                  <c:v>FY'21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EPS (Rs./share)</c:v>
                </c:pt>
              </c:strCache>
            </c:strRef>
          </c:cat>
          <c:val>
            <c:numRef>
              <c:f>Sheet1!$F$2</c:f>
              <c:numCache>
                <c:formatCode>_(* #,##0_);_(* \(#,##0\);_(* "-"??_);_(@_)</c:formatCode>
                <c:ptCount val="1"/>
                <c:pt idx="0">
                  <c:v>14</c:v>
                </c:pt>
              </c:numCache>
            </c:numRef>
          </c:val>
          <c:extLst>
            <c:ext xmlns:c16="http://schemas.microsoft.com/office/drawing/2014/chart" uri="{C3380CC4-5D6E-409C-BE32-E72D297353CC}">
              <c16:uniqueId val="{00000008-D3B9-47AE-9A35-4E2B57D16D12}"/>
            </c:ext>
          </c:extLst>
        </c:ser>
        <c:ser>
          <c:idx val="5"/>
          <c:order val="5"/>
          <c:tx>
            <c:strRef>
              <c:f>Sheet1!$G$1</c:f>
              <c:strCache>
                <c:ptCount val="1"/>
                <c:pt idx="0">
                  <c:v>FY'22</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EPS (Rs./share)</c:v>
                </c:pt>
              </c:strCache>
            </c:strRef>
          </c:cat>
          <c:val>
            <c:numRef>
              <c:f>Sheet1!$G$2</c:f>
              <c:numCache>
                <c:formatCode>_(* #,##0_);_(* \(#,##0\);_(* "-"??_);_(@_)</c:formatCode>
                <c:ptCount val="1"/>
                <c:pt idx="0">
                  <c:v>19</c:v>
                </c:pt>
              </c:numCache>
            </c:numRef>
          </c:val>
          <c:extLst>
            <c:ext xmlns:c16="http://schemas.microsoft.com/office/drawing/2014/chart" uri="{C3380CC4-5D6E-409C-BE32-E72D297353CC}">
              <c16:uniqueId val="{0000000A-D3B9-47AE-9A35-4E2B57D16D12}"/>
            </c:ext>
          </c:extLst>
        </c:ser>
        <c:ser>
          <c:idx val="6"/>
          <c:order val="6"/>
          <c:tx>
            <c:strRef>
              <c:f>Sheet1!$H$1</c:f>
              <c:strCache>
                <c:ptCount val="1"/>
                <c:pt idx="0">
                  <c:v>FY'23</c:v>
                </c:pt>
              </c:strCache>
            </c:strRef>
          </c:tx>
          <c:spPr>
            <a:solidFill>
              <a:schemeClr val="accent2">
                <a:shade val="7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12700" cap="flat" cmpd="sng" algn="ctr">
                      <a:solidFill>
                        <a:schemeClr val="tx1"/>
                      </a:solidFill>
                      <a:prstDash val="solid"/>
                      <a:round/>
                    </a:ln>
                    <a:effectLst/>
                  </c:spPr>
                </c15:leaderLines>
              </c:ext>
            </c:extLst>
          </c:dLbls>
          <c:cat>
            <c:strRef>
              <c:f>Sheet1!$A$2</c:f>
              <c:strCache>
                <c:ptCount val="1"/>
                <c:pt idx="0">
                  <c:v>EPS (Rs./share)</c:v>
                </c:pt>
              </c:strCache>
            </c:strRef>
          </c:cat>
          <c:val>
            <c:numRef>
              <c:f>Sheet1!$H$2</c:f>
              <c:numCache>
                <c:formatCode>_(* #,##0_);_(* \(#,##0\);_(* "-"??_);_(@_)</c:formatCode>
                <c:ptCount val="1"/>
                <c:pt idx="0">
                  <c:v>21</c:v>
                </c:pt>
              </c:numCache>
            </c:numRef>
          </c:val>
          <c:extLst>
            <c:ext xmlns:c16="http://schemas.microsoft.com/office/drawing/2014/chart" uri="{C3380CC4-5D6E-409C-BE32-E72D297353CC}">
              <c16:uniqueId val="{0000000C-D3B9-47AE-9A35-4E2B57D16D12}"/>
            </c:ext>
          </c:extLst>
        </c:ser>
        <c:ser>
          <c:idx val="7"/>
          <c:order val="7"/>
          <c:tx>
            <c:strRef>
              <c:f>Sheet1!$I$1</c:f>
              <c:strCache>
                <c:ptCount val="1"/>
                <c:pt idx="0">
                  <c:v>FY'24</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12700" cap="flat" cmpd="sng" algn="ctr">
                      <a:solidFill>
                        <a:schemeClr val="tx1"/>
                      </a:solidFill>
                      <a:prstDash val="solid"/>
                      <a:round/>
                    </a:ln>
                    <a:effectLst/>
                  </c:spPr>
                </c15:leaderLines>
              </c:ext>
            </c:extLst>
          </c:dLbls>
          <c:cat>
            <c:strRef>
              <c:f>Sheet1!$A$2</c:f>
              <c:strCache>
                <c:ptCount val="1"/>
                <c:pt idx="0">
                  <c:v>EPS (Rs./share)</c:v>
                </c:pt>
              </c:strCache>
            </c:strRef>
          </c:cat>
          <c:val>
            <c:numRef>
              <c:f>Sheet1!$I$2</c:f>
              <c:numCache>
                <c:formatCode>_(* #,##0_);_(* \(#,##0\);_(* "-"??_);_(@_)</c:formatCode>
                <c:ptCount val="1"/>
                <c:pt idx="0">
                  <c:v>25</c:v>
                </c:pt>
              </c:numCache>
            </c:numRef>
          </c:val>
          <c:extLst>
            <c:ext xmlns:c16="http://schemas.microsoft.com/office/drawing/2014/chart" uri="{C3380CC4-5D6E-409C-BE32-E72D297353CC}">
              <c16:uniqueId val="{0000000D-D3B9-47AE-9A35-4E2B57D16D12}"/>
            </c:ext>
          </c:extLst>
        </c:ser>
        <c:ser>
          <c:idx val="8"/>
          <c:order val="8"/>
          <c:tx>
            <c:strRef>
              <c:f>Sheet1!$J$1</c:f>
              <c:strCache>
                <c:ptCount val="1"/>
                <c:pt idx="0">
                  <c:v>FY'25</c:v>
                </c:pt>
              </c:strCache>
            </c:strRef>
          </c:tx>
          <c:spPr>
            <a:solidFill>
              <a:schemeClr val="accent2">
                <a:shade val="4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12700" cap="flat" cmpd="sng" algn="ctr">
                      <a:solidFill>
                        <a:schemeClr val="tx1"/>
                      </a:solidFill>
                      <a:prstDash val="solid"/>
                      <a:round/>
                    </a:ln>
                    <a:effectLst/>
                  </c:spPr>
                </c15:leaderLines>
              </c:ext>
            </c:extLst>
          </c:dLbls>
          <c:cat>
            <c:strRef>
              <c:f>Sheet1!$A$2</c:f>
              <c:strCache>
                <c:ptCount val="1"/>
                <c:pt idx="0">
                  <c:v>EPS (Rs./share)</c:v>
                </c:pt>
              </c:strCache>
            </c:strRef>
          </c:cat>
          <c:val>
            <c:numRef>
              <c:f>Sheet1!$J$2</c:f>
              <c:numCache>
                <c:formatCode>_(* #,##0_);_(* \(#,##0\);_(* "-"??_);_(@_)</c:formatCode>
                <c:ptCount val="1"/>
                <c:pt idx="0">
                  <c:v>21</c:v>
                </c:pt>
              </c:numCache>
            </c:numRef>
          </c:val>
          <c:extLst>
            <c:ext xmlns:c16="http://schemas.microsoft.com/office/drawing/2014/chart" uri="{C3380CC4-5D6E-409C-BE32-E72D297353CC}">
              <c16:uniqueId val="{0000000E-D3B9-47AE-9A35-4E2B57D16D12}"/>
            </c:ext>
          </c:extLst>
        </c:ser>
        <c:dLbls>
          <c:dLblPos val="outEnd"/>
          <c:showLegendKey val="0"/>
          <c:showVal val="1"/>
          <c:showCatName val="0"/>
          <c:showSerName val="0"/>
          <c:showPercent val="0"/>
          <c:showBubbleSize val="0"/>
        </c:dLbls>
        <c:gapWidth val="355"/>
        <c:overlap val="-70"/>
        <c:axId val="387258992"/>
        <c:axId val="387257424"/>
      </c:barChart>
      <c:catAx>
        <c:axId val="38725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57424"/>
        <c:crosses val="autoZero"/>
        <c:auto val="1"/>
        <c:lblAlgn val="ctr"/>
        <c:lblOffset val="100"/>
        <c:noMultiLvlLbl val="0"/>
      </c:catAx>
      <c:valAx>
        <c:axId val="387257424"/>
        <c:scaling>
          <c:orientation val="minMax"/>
        </c:scaling>
        <c:delete val="1"/>
        <c:axPos val="l"/>
        <c:numFmt formatCode="_(* #,##0_);_(* \(#,##0\);_(* &quot;-&quot;??_);_(@_)" sourceLinked="1"/>
        <c:majorTickMark val="none"/>
        <c:minorTickMark val="none"/>
        <c:tickLblPos val="nextTo"/>
        <c:crossAx val="387258992"/>
        <c:crosses val="autoZero"/>
        <c:crossBetween val="between"/>
      </c:valAx>
      <c:spPr>
        <a:noFill/>
        <a:ln>
          <a:noFill/>
        </a:ln>
        <a:effectLst/>
      </c:spPr>
    </c:plotArea>
    <c:legend>
      <c:legendPos val="b"/>
      <c:layout>
        <c:manualLayout>
          <c:xMode val="edge"/>
          <c:yMode val="edge"/>
          <c:x val="0.15397583834852913"/>
          <c:y val="0.8774817731116944"/>
          <c:w val="0.74478436938769155"/>
          <c:h val="9.47404491105278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3.9854360831304003E-2"/>
          <c:y val="4.0675867075679176E-2"/>
          <c:w val="0.94842376833595954"/>
          <c:h val="0.70093878335385518"/>
        </c:manualLayout>
      </c:layout>
      <c:barChart>
        <c:barDir val="col"/>
        <c:grouping val="clustered"/>
        <c:varyColors val="0"/>
        <c:ser>
          <c:idx val="0"/>
          <c:order val="0"/>
          <c:tx>
            <c:strRef>
              <c:f>Sheet1!$B$1</c:f>
              <c:strCache>
                <c:ptCount val="1"/>
                <c:pt idx="0">
                  <c:v>FY'17</c:v>
                </c:pt>
              </c:strCache>
            </c:strRef>
          </c:tx>
          <c:spPr>
            <a:solidFill>
              <a:schemeClr val="accent3">
                <a:tint val="4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Book Value (Rs./share)</c:v>
                </c:pt>
              </c:strCache>
            </c:strRef>
          </c:cat>
          <c:val>
            <c:numRef>
              <c:f>Sheet1!$B$2</c:f>
            </c:numRef>
          </c:val>
          <c:extLst>
            <c:ext xmlns:c16="http://schemas.microsoft.com/office/drawing/2014/chart" uri="{C3380CC4-5D6E-409C-BE32-E72D297353CC}">
              <c16:uniqueId val="{00000000-0884-494F-959A-83CB49A866B1}"/>
            </c:ext>
          </c:extLst>
        </c:ser>
        <c:ser>
          <c:idx val="1"/>
          <c:order val="1"/>
          <c:tx>
            <c:strRef>
              <c:f>Sheet1!$C$1</c:f>
              <c:strCache>
                <c:ptCount val="1"/>
                <c:pt idx="0">
                  <c:v>FY'18</c:v>
                </c:pt>
              </c:strCache>
            </c:strRef>
          </c:tx>
          <c:spPr>
            <a:solidFill>
              <a:schemeClr val="accent3">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Book Value (Rs./share)</c:v>
                </c:pt>
              </c:strCache>
            </c:strRef>
          </c:cat>
          <c:val>
            <c:numRef>
              <c:f>Sheet1!$C$2</c:f>
            </c:numRef>
          </c:val>
          <c:extLst>
            <c:ext xmlns:c16="http://schemas.microsoft.com/office/drawing/2014/chart" uri="{C3380CC4-5D6E-409C-BE32-E72D297353CC}">
              <c16:uniqueId val="{00000002-0884-494F-959A-83CB49A866B1}"/>
            </c:ext>
          </c:extLst>
        </c:ser>
        <c:ser>
          <c:idx val="2"/>
          <c:order val="2"/>
          <c:tx>
            <c:strRef>
              <c:f>Sheet1!$D$1</c:f>
              <c:strCache>
                <c:ptCount val="1"/>
                <c:pt idx="0">
                  <c:v>FY'19</c:v>
                </c:pt>
              </c:strCache>
            </c:strRef>
          </c:tx>
          <c:spPr>
            <a:solidFill>
              <a:schemeClr val="accent3">
                <a:tint val="7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Book Value (Rs./share)</c:v>
                </c:pt>
              </c:strCache>
            </c:strRef>
          </c:cat>
          <c:val>
            <c:numRef>
              <c:f>Sheet1!$D$2</c:f>
            </c:numRef>
          </c:val>
          <c:extLst>
            <c:ext xmlns:c16="http://schemas.microsoft.com/office/drawing/2014/chart" uri="{C3380CC4-5D6E-409C-BE32-E72D297353CC}">
              <c16:uniqueId val="{00000004-0884-494F-959A-83CB49A866B1}"/>
            </c:ext>
          </c:extLst>
        </c:ser>
        <c:ser>
          <c:idx val="3"/>
          <c:order val="3"/>
          <c:tx>
            <c:strRef>
              <c:f>Sheet1!$E$1</c:f>
              <c:strCache>
                <c:ptCount val="1"/>
                <c:pt idx="0">
                  <c:v>FY'20</c:v>
                </c:pt>
              </c:strCache>
            </c:strRef>
          </c:tx>
          <c:spPr>
            <a:solidFill>
              <a:schemeClr val="accent3">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Book Value (Rs./share)</c:v>
                </c:pt>
              </c:strCache>
            </c:strRef>
          </c:cat>
          <c:val>
            <c:numRef>
              <c:f>Sheet1!$E$2</c:f>
              <c:numCache>
                <c:formatCode>_(* #,##0_);_(* \(#,##0\);_(* "-"??_);_(@_)</c:formatCode>
                <c:ptCount val="1"/>
                <c:pt idx="0">
                  <c:v>72</c:v>
                </c:pt>
              </c:numCache>
            </c:numRef>
          </c:val>
          <c:extLst>
            <c:ext xmlns:c16="http://schemas.microsoft.com/office/drawing/2014/chart" uri="{C3380CC4-5D6E-409C-BE32-E72D297353CC}">
              <c16:uniqueId val="{00000006-0884-494F-959A-83CB49A866B1}"/>
            </c:ext>
          </c:extLst>
        </c:ser>
        <c:ser>
          <c:idx val="4"/>
          <c:order val="4"/>
          <c:tx>
            <c:strRef>
              <c:f>Sheet1!$F$1</c:f>
              <c:strCache>
                <c:ptCount val="1"/>
                <c:pt idx="0">
                  <c:v>FY'21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Book Value (Rs./share)</c:v>
                </c:pt>
              </c:strCache>
            </c:strRef>
          </c:cat>
          <c:val>
            <c:numRef>
              <c:f>Sheet1!$F$2</c:f>
              <c:numCache>
                <c:formatCode>_(* #,##0_);_(* \(#,##0\);_(* "-"??_);_(@_)</c:formatCode>
                <c:ptCount val="1"/>
                <c:pt idx="0">
                  <c:v>84</c:v>
                </c:pt>
              </c:numCache>
            </c:numRef>
          </c:val>
          <c:extLst>
            <c:ext xmlns:c16="http://schemas.microsoft.com/office/drawing/2014/chart" uri="{C3380CC4-5D6E-409C-BE32-E72D297353CC}">
              <c16:uniqueId val="{00000008-0884-494F-959A-83CB49A866B1}"/>
            </c:ext>
          </c:extLst>
        </c:ser>
        <c:ser>
          <c:idx val="5"/>
          <c:order val="5"/>
          <c:tx>
            <c:strRef>
              <c:f>Sheet1!$G$1</c:f>
              <c:strCache>
                <c:ptCount val="1"/>
                <c:pt idx="0">
                  <c:v>FY'22</c:v>
                </c:pt>
              </c:strCache>
            </c:strRef>
          </c:tx>
          <c:spPr>
            <a:solidFill>
              <a:schemeClr val="accent3">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Book Value (Rs./share)</c:v>
                </c:pt>
              </c:strCache>
            </c:strRef>
          </c:cat>
          <c:val>
            <c:numRef>
              <c:f>Sheet1!$G$2</c:f>
              <c:numCache>
                <c:formatCode>_(* #,##0_);_(* \(#,##0\);_(* "-"??_);_(@_)</c:formatCode>
                <c:ptCount val="1"/>
                <c:pt idx="0">
                  <c:v>99</c:v>
                </c:pt>
              </c:numCache>
            </c:numRef>
          </c:val>
          <c:extLst>
            <c:ext xmlns:c16="http://schemas.microsoft.com/office/drawing/2014/chart" uri="{C3380CC4-5D6E-409C-BE32-E72D297353CC}">
              <c16:uniqueId val="{0000000A-0884-494F-959A-83CB49A866B1}"/>
            </c:ext>
          </c:extLst>
        </c:ser>
        <c:ser>
          <c:idx val="6"/>
          <c:order val="6"/>
          <c:tx>
            <c:strRef>
              <c:f>Sheet1!$H$1</c:f>
              <c:strCache>
                <c:ptCount val="1"/>
                <c:pt idx="0">
                  <c:v>FY'23</c:v>
                </c:pt>
              </c:strCache>
            </c:strRef>
          </c:tx>
          <c:spPr>
            <a:solidFill>
              <a:schemeClr val="accent3">
                <a:shade val="7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Book Value (Rs./share)</c:v>
                </c:pt>
              </c:strCache>
            </c:strRef>
          </c:cat>
          <c:val>
            <c:numRef>
              <c:f>Sheet1!$H$2</c:f>
              <c:numCache>
                <c:formatCode>_(* #,##0_);_(* \(#,##0\);_(* "-"??_);_(@_)</c:formatCode>
                <c:ptCount val="1"/>
                <c:pt idx="0">
                  <c:v>101</c:v>
                </c:pt>
              </c:numCache>
            </c:numRef>
          </c:val>
          <c:extLst>
            <c:ext xmlns:c16="http://schemas.microsoft.com/office/drawing/2014/chart" uri="{C3380CC4-5D6E-409C-BE32-E72D297353CC}">
              <c16:uniqueId val="{0000000C-0884-494F-959A-83CB49A866B1}"/>
            </c:ext>
          </c:extLst>
        </c:ser>
        <c:ser>
          <c:idx val="7"/>
          <c:order val="7"/>
          <c:tx>
            <c:strRef>
              <c:f>Sheet1!$I$1</c:f>
              <c:strCache>
                <c:ptCount val="1"/>
                <c:pt idx="0">
                  <c:v>FY'24</c:v>
                </c:pt>
              </c:strCache>
            </c:strRef>
          </c:tx>
          <c:spPr>
            <a:solidFill>
              <a:schemeClr val="accent3">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12700" cap="flat" cmpd="sng" algn="ctr">
                      <a:solidFill>
                        <a:schemeClr val="tx1"/>
                      </a:solidFill>
                      <a:prstDash val="solid"/>
                      <a:round/>
                    </a:ln>
                    <a:effectLst/>
                  </c:spPr>
                </c15:leaderLines>
              </c:ext>
            </c:extLst>
          </c:dLbls>
          <c:cat>
            <c:strRef>
              <c:f>Sheet1!$A$2</c:f>
              <c:strCache>
                <c:ptCount val="1"/>
                <c:pt idx="0">
                  <c:v>Book Value (Rs./share)</c:v>
                </c:pt>
              </c:strCache>
            </c:strRef>
          </c:cat>
          <c:val>
            <c:numRef>
              <c:f>Sheet1!$I$2</c:f>
              <c:numCache>
                <c:formatCode>_(* #,##0_);_(* \(#,##0\);_(* "-"??_);_(@_)</c:formatCode>
                <c:ptCount val="1"/>
                <c:pt idx="0">
                  <c:v>122</c:v>
                </c:pt>
              </c:numCache>
            </c:numRef>
          </c:val>
          <c:extLst>
            <c:ext xmlns:c16="http://schemas.microsoft.com/office/drawing/2014/chart" uri="{C3380CC4-5D6E-409C-BE32-E72D297353CC}">
              <c16:uniqueId val="{0000000D-0884-494F-959A-83CB49A866B1}"/>
            </c:ext>
          </c:extLst>
        </c:ser>
        <c:ser>
          <c:idx val="8"/>
          <c:order val="8"/>
          <c:tx>
            <c:strRef>
              <c:f>Sheet1!$J$1</c:f>
              <c:strCache>
                <c:ptCount val="1"/>
                <c:pt idx="0">
                  <c:v>FY'25</c:v>
                </c:pt>
              </c:strCache>
            </c:strRef>
          </c:tx>
          <c:spPr>
            <a:solidFill>
              <a:schemeClr val="accent3">
                <a:shade val="4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12700" cap="flat" cmpd="sng" algn="ctr">
                      <a:solidFill>
                        <a:schemeClr val="tx1"/>
                      </a:solidFill>
                      <a:prstDash val="solid"/>
                      <a:round/>
                    </a:ln>
                    <a:effectLst/>
                  </c:spPr>
                </c15:leaderLines>
              </c:ext>
            </c:extLst>
          </c:dLbls>
          <c:cat>
            <c:strRef>
              <c:f>Sheet1!$A$2</c:f>
              <c:strCache>
                <c:ptCount val="1"/>
                <c:pt idx="0">
                  <c:v>Book Value (Rs./share)</c:v>
                </c:pt>
              </c:strCache>
            </c:strRef>
          </c:cat>
          <c:val>
            <c:numRef>
              <c:f>Sheet1!$J$2</c:f>
              <c:numCache>
                <c:formatCode>_(* #,##0_);_(* \(#,##0\);_(* "-"??_);_(@_)</c:formatCode>
                <c:ptCount val="1"/>
                <c:pt idx="0">
                  <c:v>133</c:v>
                </c:pt>
              </c:numCache>
            </c:numRef>
          </c:val>
          <c:extLst>
            <c:ext xmlns:c16="http://schemas.microsoft.com/office/drawing/2014/chart" uri="{C3380CC4-5D6E-409C-BE32-E72D297353CC}">
              <c16:uniqueId val="{0000000E-0884-494F-959A-83CB49A866B1}"/>
            </c:ext>
          </c:extLst>
        </c:ser>
        <c:dLbls>
          <c:dLblPos val="outEnd"/>
          <c:showLegendKey val="0"/>
          <c:showVal val="1"/>
          <c:showCatName val="0"/>
          <c:showSerName val="0"/>
          <c:showPercent val="0"/>
          <c:showBubbleSize val="0"/>
        </c:dLbls>
        <c:gapWidth val="355"/>
        <c:overlap val="-70"/>
        <c:axId val="387262520"/>
        <c:axId val="387263304"/>
      </c:barChart>
      <c:catAx>
        <c:axId val="387262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63304"/>
        <c:crosses val="autoZero"/>
        <c:auto val="1"/>
        <c:lblAlgn val="ctr"/>
        <c:lblOffset val="100"/>
        <c:noMultiLvlLbl val="0"/>
      </c:catAx>
      <c:valAx>
        <c:axId val="387263304"/>
        <c:scaling>
          <c:orientation val="minMax"/>
        </c:scaling>
        <c:delete val="1"/>
        <c:axPos val="l"/>
        <c:numFmt formatCode="_(* #,##0_);_(* \(#,##0\);_(* &quot;-&quot;??_);_(@_)" sourceLinked="1"/>
        <c:majorTickMark val="none"/>
        <c:minorTickMark val="none"/>
        <c:tickLblPos val="nextTo"/>
        <c:crossAx val="387262520"/>
        <c:crosses val="autoZero"/>
        <c:crossBetween val="between"/>
      </c:valAx>
      <c:spPr>
        <a:noFill/>
        <a:ln>
          <a:noFill/>
        </a:ln>
        <a:effectLst/>
      </c:spPr>
    </c:plotArea>
    <c:legend>
      <c:legendPos val="b"/>
      <c:layout>
        <c:manualLayout>
          <c:xMode val="edge"/>
          <c:yMode val="edge"/>
          <c:x val="0.13579907347379397"/>
          <c:y val="0.88039515732984108"/>
          <c:w val="0.73543497555205395"/>
          <c:h val="9.24875979530394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'Volume Trend_25.6.2021'!$A$9</c:f>
              <c:strCache>
                <c:ptCount val="1"/>
                <c:pt idx="0">
                  <c:v>CNG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'Volume Trend_25.6.2021'!$B$8:$L$8</c:f>
              <c:strCache>
                <c:ptCount val="8"/>
                <c:pt idx="0">
                  <c:v>FY 2017-18</c:v>
                </c:pt>
                <c:pt idx="1">
                  <c:v>FY 2018-19</c:v>
                </c:pt>
                <c:pt idx="2">
                  <c:v>FY 2019-20</c:v>
                </c:pt>
                <c:pt idx="3">
                  <c:v>FY 2020-21</c:v>
                </c:pt>
                <c:pt idx="4">
                  <c:v>FY 2021-22</c:v>
                </c:pt>
                <c:pt idx="5">
                  <c:v>FY 2022-23</c:v>
                </c:pt>
                <c:pt idx="6">
                  <c:v>FY 2023-24</c:v>
                </c:pt>
                <c:pt idx="7">
                  <c:v>FY 2024-25</c:v>
                </c:pt>
              </c:strCache>
            </c:strRef>
          </c:cat>
          <c:val>
            <c:numRef>
              <c:f>'Volume Trend_25.6.2021'!$B$9:$L$9</c:f>
              <c:numCache>
                <c:formatCode>_(* #,##0.00_);_(* \(#,##0.00\);_(* "-"??_);_(@_)</c:formatCode>
                <c:ptCount val="8"/>
                <c:pt idx="0">
                  <c:v>3.87</c:v>
                </c:pt>
                <c:pt idx="1">
                  <c:v>4.3899999999999997</c:v>
                </c:pt>
                <c:pt idx="2">
                  <c:v>4.75</c:v>
                </c:pt>
                <c:pt idx="3">
                  <c:v>3.72</c:v>
                </c:pt>
                <c:pt idx="4">
                  <c:v>5.0599999999999996</c:v>
                </c:pt>
                <c:pt idx="5">
                  <c:v>6.05</c:v>
                </c:pt>
                <c:pt idx="6">
                  <c:v>6.28</c:v>
                </c:pt>
                <c:pt idx="7">
                  <c:v>6.6630000000000003</c:v>
                </c:pt>
              </c:numCache>
            </c:numRef>
          </c:val>
          <c:extLst>
            <c:ext xmlns:c16="http://schemas.microsoft.com/office/drawing/2014/chart" uri="{C3380CC4-5D6E-409C-BE32-E72D297353CC}">
              <c16:uniqueId val="{00000000-0D86-47AE-96D0-531A5194D9CE}"/>
            </c:ext>
          </c:extLst>
        </c:ser>
        <c:ser>
          <c:idx val="1"/>
          <c:order val="1"/>
          <c:tx>
            <c:strRef>
              <c:f>'Volume Trend_25.6.2021'!$A$10</c:f>
              <c:strCache>
                <c:ptCount val="1"/>
                <c:pt idx="0">
                  <c:v>Domestic</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800" b="0" i="0" u="none" strike="noStrike" kern="1200" baseline="0">
                    <a:solidFill>
                      <a:schemeClr val="bg1"/>
                    </a:solidFill>
                    <a:latin typeface="72 Black" panose="020B0A04030603020204" pitchFamily="34" charset="0"/>
                    <a:ea typeface="+mn-ea"/>
                    <a:cs typeface="72 Black" panose="020B0A04030603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'Volume Trend_25.6.2021'!$B$8:$L$8</c:f>
              <c:strCache>
                <c:ptCount val="8"/>
                <c:pt idx="0">
                  <c:v>FY 2017-18</c:v>
                </c:pt>
                <c:pt idx="1">
                  <c:v>FY 2018-19</c:v>
                </c:pt>
                <c:pt idx="2">
                  <c:v>FY 2019-20</c:v>
                </c:pt>
                <c:pt idx="3">
                  <c:v>FY 2020-21</c:v>
                </c:pt>
                <c:pt idx="4">
                  <c:v>FY 2021-22</c:v>
                </c:pt>
                <c:pt idx="5">
                  <c:v>FY 2022-23</c:v>
                </c:pt>
                <c:pt idx="6">
                  <c:v>FY 2023-24</c:v>
                </c:pt>
                <c:pt idx="7">
                  <c:v>FY 2024-25</c:v>
                </c:pt>
              </c:strCache>
            </c:strRef>
          </c:cat>
          <c:val>
            <c:numRef>
              <c:f>'Volume Trend_25.6.2021'!$B$10:$L$10</c:f>
              <c:numCache>
                <c:formatCode>_(* #,##0.00_);_(* \(#,##0.00\);_(* "-"??_);_(@_)</c:formatCode>
                <c:ptCount val="8"/>
                <c:pt idx="0">
                  <c:v>0.3</c:v>
                </c:pt>
                <c:pt idx="1">
                  <c:v>0.33</c:v>
                </c:pt>
                <c:pt idx="2">
                  <c:v>0.38</c:v>
                </c:pt>
                <c:pt idx="3">
                  <c:v>0.46</c:v>
                </c:pt>
                <c:pt idx="4">
                  <c:v>0.5</c:v>
                </c:pt>
                <c:pt idx="5">
                  <c:v>0.54</c:v>
                </c:pt>
                <c:pt idx="6">
                  <c:v>0.62</c:v>
                </c:pt>
                <c:pt idx="7">
                  <c:v>0.69899999999999995</c:v>
                </c:pt>
              </c:numCache>
            </c:numRef>
          </c:val>
          <c:extLst>
            <c:ext xmlns:c16="http://schemas.microsoft.com/office/drawing/2014/chart" uri="{C3380CC4-5D6E-409C-BE32-E72D297353CC}">
              <c16:uniqueId val="{00000001-0D86-47AE-96D0-531A5194D9CE}"/>
            </c:ext>
          </c:extLst>
        </c:ser>
        <c:ser>
          <c:idx val="2"/>
          <c:order val="2"/>
          <c:tx>
            <c:strRef>
              <c:f>'Volume Trend_25.6.2021'!$A$11</c:f>
              <c:strCache>
                <c:ptCount val="1"/>
                <c:pt idx="0">
                  <c:v>Industrial &amp; Commercial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72 Black" panose="020B0A04030603020204" pitchFamily="34" charset="0"/>
                    <a:ea typeface="+mn-ea"/>
                    <a:cs typeface="72 Black" panose="020B0A04030603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'Volume Trend_25.6.2021'!$B$8:$L$8</c:f>
              <c:strCache>
                <c:ptCount val="8"/>
                <c:pt idx="0">
                  <c:v>FY 2017-18</c:v>
                </c:pt>
                <c:pt idx="1">
                  <c:v>FY 2018-19</c:v>
                </c:pt>
                <c:pt idx="2">
                  <c:v>FY 2019-20</c:v>
                </c:pt>
                <c:pt idx="3">
                  <c:v>FY 2020-21</c:v>
                </c:pt>
                <c:pt idx="4">
                  <c:v>FY 2021-22</c:v>
                </c:pt>
                <c:pt idx="5">
                  <c:v>FY 2022-23</c:v>
                </c:pt>
                <c:pt idx="6">
                  <c:v>FY 2023-24</c:v>
                </c:pt>
                <c:pt idx="7">
                  <c:v>FY 2024-25</c:v>
                </c:pt>
              </c:strCache>
            </c:strRef>
          </c:cat>
          <c:val>
            <c:numRef>
              <c:f>'Volume Trend_25.6.2021'!$B$11:$L$11</c:f>
              <c:numCache>
                <c:formatCode>_(* #,##0.00_);_(* \(#,##0.00\);_(* "-"??_);_(@_)</c:formatCode>
                <c:ptCount val="8"/>
                <c:pt idx="0">
                  <c:v>0.56000000000000005</c:v>
                </c:pt>
                <c:pt idx="1">
                  <c:v>0.69000000000000006</c:v>
                </c:pt>
                <c:pt idx="2">
                  <c:v>0.82000000000000006</c:v>
                </c:pt>
                <c:pt idx="3">
                  <c:v>0.77999999999999992</c:v>
                </c:pt>
                <c:pt idx="4">
                  <c:v>0.96</c:v>
                </c:pt>
                <c:pt idx="5">
                  <c:v>1</c:v>
                </c:pt>
                <c:pt idx="6">
                  <c:v>1.03</c:v>
                </c:pt>
                <c:pt idx="7">
                  <c:v>1.1259999999999999</c:v>
                </c:pt>
              </c:numCache>
            </c:numRef>
          </c:val>
          <c:extLst>
            <c:ext xmlns:c16="http://schemas.microsoft.com/office/drawing/2014/chart" uri="{C3380CC4-5D6E-409C-BE32-E72D297353CC}">
              <c16:uniqueId val="{00000002-0D86-47AE-96D0-531A5194D9CE}"/>
            </c:ext>
          </c:extLst>
        </c:ser>
        <c:ser>
          <c:idx val="4"/>
          <c:order val="3"/>
          <c:tx>
            <c:strRef>
              <c:f>'Volume Trend_25.6.2021'!$A$12</c:f>
              <c:strCache>
                <c:ptCount val="1"/>
                <c:pt idx="0">
                  <c:v>Natural Gas </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72 Black" panose="020B0A04030603020204" pitchFamily="34" charset="0"/>
                    <a:ea typeface="+mn-ea"/>
                    <a:cs typeface="72 Black" panose="020B0A04030603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'Volume Trend_25.6.2021'!$B$8:$L$8</c:f>
              <c:strCache>
                <c:ptCount val="8"/>
                <c:pt idx="0">
                  <c:v>FY 2017-18</c:v>
                </c:pt>
                <c:pt idx="1">
                  <c:v>FY 2018-19</c:v>
                </c:pt>
                <c:pt idx="2">
                  <c:v>FY 2019-20</c:v>
                </c:pt>
                <c:pt idx="3">
                  <c:v>FY 2020-21</c:v>
                </c:pt>
                <c:pt idx="4">
                  <c:v>FY 2021-22</c:v>
                </c:pt>
                <c:pt idx="5">
                  <c:v>FY 2022-23</c:v>
                </c:pt>
                <c:pt idx="6">
                  <c:v>FY 2023-24</c:v>
                </c:pt>
                <c:pt idx="7">
                  <c:v>FY 2024-25</c:v>
                </c:pt>
              </c:strCache>
            </c:strRef>
          </c:cat>
          <c:val>
            <c:numRef>
              <c:f>'Volume Trend_25.6.2021'!$B$12:$L$12</c:f>
              <c:numCache>
                <c:formatCode>_(* #,##0.00_);_(* \(#,##0.00\);_(* "-"??_);_(@_)</c:formatCode>
                <c:ptCount val="8"/>
                <c:pt idx="0">
                  <c:v>0.45</c:v>
                </c:pt>
                <c:pt idx="1">
                  <c:v>0.5</c:v>
                </c:pt>
                <c:pt idx="2">
                  <c:v>0.49</c:v>
                </c:pt>
                <c:pt idx="3">
                  <c:v>0.37</c:v>
                </c:pt>
                <c:pt idx="4">
                  <c:v>0.47</c:v>
                </c:pt>
                <c:pt idx="5">
                  <c:v>0.5</c:v>
                </c:pt>
                <c:pt idx="6">
                  <c:v>0.5</c:v>
                </c:pt>
                <c:pt idx="7">
                  <c:v>0.5</c:v>
                </c:pt>
              </c:numCache>
            </c:numRef>
          </c:val>
          <c:extLst>
            <c:ext xmlns:c16="http://schemas.microsoft.com/office/drawing/2014/chart" uri="{C3380CC4-5D6E-409C-BE32-E72D297353CC}">
              <c16:uniqueId val="{00000003-0D86-47AE-96D0-531A5194D9CE}"/>
            </c:ext>
          </c:extLst>
        </c:ser>
        <c:dLbls>
          <c:showLegendKey val="0"/>
          <c:showVal val="0"/>
          <c:showCatName val="0"/>
          <c:showSerName val="0"/>
          <c:showPercent val="0"/>
          <c:showBubbleSize val="0"/>
        </c:dLbls>
        <c:gapWidth val="219"/>
        <c:overlap val="100"/>
        <c:axId val="384601432"/>
        <c:axId val="384596728"/>
      </c:barChart>
      <c:lineChart>
        <c:grouping val="standard"/>
        <c:varyColors val="0"/>
        <c:ser>
          <c:idx val="5"/>
          <c:order val="4"/>
          <c:tx>
            <c:strRef>
              <c:f>'Volume Trend_25.6.2021'!$A$13</c:f>
              <c:strCache>
                <c:ptCount val="1"/>
                <c:pt idx="0">
                  <c:v>Total</c:v>
                </c:pt>
              </c:strCache>
            </c:strRef>
          </c:tx>
          <c:spPr>
            <a:ln w="28575" cap="rnd">
              <a:solidFill>
                <a:srgbClr val="FF0000"/>
              </a:solidFill>
              <a:round/>
            </a:ln>
            <a:effectLst/>
          </c:spPr>
          <c:marker>
            <c:symbol val="none"/>
          </c:marker>
          <c:dLbls>
            <c:dLbl>
              <c:idx val="0"/>
              <c:layout>
                <c:manualLayout>
                  <c:x val="-5.8861237100168239E-2"/>
                  <c:y val="-4.7435902261771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86-47AE-96D0-531A5194D9CE}"/>
                </c:ext>
              </c:extLst>
            </c:dLbl>
            <c:dLbl>
              <c:idx val="1"/>
              <c:layout>
                <c:manualLayout>
                  <c:x val="-5.9067557468523997E-2"/>
                  <c:y val="-4.4238543713440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86-47AE-96D0-531A5194D9CE}"/>
                </c:ext>
              </c:extLst>
            </c:dLbl>
            <c:dLbl>
              <c:idx val="2"/>
              <c:layout>
                <c:manualLayout>
                  <c:x val="-6.2462428534491687E-2"/>
                  <c:y val="-6.5949401871551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86-47AE-96D0-531A5194D9CE}"/>
                </c:ext>
              </c:extLst>
            </c:dLbl>
            <c:dLbl>
              <c:idx val="3"/>
              <c:layout>
                <c:manualLayout>
                  <c:x val="-6.449829831252625E-2"/>
                  <c:y val="-7.8825412240616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86-47AE-96D0-531A5194D9CE}"/>
                </c:ext>
              </c:extLst>
            </c:dLbl>
            <c:dLbl>
              <c:idx val="4"/>
              <c:layout>
                <c:manualLayout>
                  <c:x val="-6.7992786278622486E-2"/>
                  <c:y val="-5.4314944051714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86-47AE-96D0-531A5194D9CE}"/>
                </c:ext>
              </c:extLst>
            </c:dLbl>
            <c:dLbl>
              <c:idx val="5"/>
              <c:layout>
                <c:manualLayout>
                  <c:x val="-7.2368640842807669E-2"/>
                  <c:y val="-4.2362099208769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86-47AE-96D0-531A5194D9CE}"/>
                </c:ext>
              </c:extLst>
            </c:dLbl>
            <c:dLbl>
              <c:idx val="6"/>
              <c:layout>
                <c:manualLayout>
                  <c:x val="-5.3497942386831275E-2"/>
                  <c:y val="-4.38213469245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86-47AE-96D0-531A5194D9CE}"/>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Arial Rounded MT Bold" panose="020F07040305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'Volume Trend_25.6.2021'!$B$8:$L$8</c:f>
              <c:strCache>
                <c:ptCount val="8"/>
                <c:pt idx="0">
                  <c:v>FY 2017-18</c:v>
                </c:pt>
                <c:pt idx="1">
                  <c:v>FY 2018-19</c:v>
                </c:pt>
                <c:pt idx="2">
                  <c:v>FY 2019-20</c:v>
                </c:pt>
                <c:pt idx="3">
                  <c:v>FY 2020-21</c:v>
                </c:pt>
                <c:pt idx="4">
                  <c:v>FY 2021-22</c:v>
                </c:pt>
                <c:pt idx="5">
                  <c:v>FY 2022-23</c:v>
                </c:pt>
                <c:pt idx="6">
                  <c:v>FY 2023-24</c:v>
                </c:pt>
                <c:pt idx="7">
                  <c:v>FY 2024-25</c:v>
                </c:pt>
              </c:strCache>
            </c:strRef>
          </c:cat>
          <c:val>
            <c:numRef>
              <c:f>'Volume Trend_25.6.2021'!$B$13:$L$13</c:f>
              <c:numCache>
                <c:formatCode>_(* #,##0.0_);_(* \(#,##0.0\);_(* "-"??_);_(@_)</c:formatCode>
                <c:ptCount val="8"/>
                <c:pt idx="0">
                  <c:v>5.1800000000000006</c:v>
                </c:pt>
                <c:pt idx="1">
                  <c:v>5.91</c:v>
                </c:pt>
                <c:pt idx="2">
                  <c:v>6.44</c:v>
                </c:pt>
                <c:pt idx="3">
                  <c:v>5.330000000000001</c:v>
                </c:pt>
                <c:pt idx="4">
                  <c:v>6.9899999999999993</c:v>
                </c:pt>
                <c:pt idx="5">
                  <c:v>8.09</c:v>
                </c:pt>
                <c:pt idx="6">
                  <c:v>8.43</c:v>
                </c:pt>
                <c:pt idx="7" formatCode="_(* #,##0.00_);_(* \(#,##0.00\);_(* &quot;-&quot;??_);_(@_)">
                  <c:v>8.9879999999999995</c:v>
                </c:pt>
              </c:numCache>
            </c:numRef>
          </c:val>
          <c:smooth val="0"/>
          <c:extLst>
            <c:ext xmlns:c16="http://schemas.microsoft.com/office/drawing/2014/chart" uri="{C3380CC4-5D6E-409C-BE32-E72D297353CC}">
              <c16:uniqueId val="{0000000B-0D86-47AE-96D0-531A5194D9CE}"/>
            </c:ext>
          </c:extLst>
        </c:ser>
        <c:dLbls>
          <c:showLegendKey val="0"/>
          <c:showVal val="0"/>
          <c:showCatName val="0"/>
          <c:showSerName val="0"/>
          <c:showPercent val="0"/>
          <c:showBubbleSize val="0"/>
        </c:dLbls>
        <c:marker val="1"/>
        <c:smooth val="0"/>
        <c:axId val="384601432"/>
        <c:axId val="384596728"/>
      </c:lineChart>
      <c:catAx>
        <c:axId val="384601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84596728"/>
        <c:crosses val="autoZero"/>
        <c:auto val="1"/>
        <c:lblAlgn val="ctr"/>
        <c:lblOffset val="100"/>
        <c:noMultiLvlLbl val="0"/>
      </c:catAx>
      <c:valAx>
        <c:axId val="384596728"/>
        <c:scaling>
          <c:orientation val="minMax"/>
          <c:min val="3"/>
        </c:scaling>
        <c:delete val="1"/>
        <c:axPos val="l"/>
        <c:numFmt formatCode="_(* #,##0.00_);_(* \(#,##0.00\);_(* &quot;-&quot;??_);_(@_)" sourceLinked="1"/>
        <c:majorTickMark val="out"/>
        <c:minorTickMark val="none"/>
        <c:tickLblPos val="nextTo"/>
        <c:crossAx val="384601432"/>
        <c:crosses val="autoZero"/>
        <c:crossBetween val="between"/>
        <c:majorUnit val="0.2"/>
      </c:valAx>
      <c:spPr>
        <a:noFill/>
        <a:ln w="25400">
          <a:noFill/>
        </a:ln>
        <a:effectLst/>
      </c:spPr>
    </c:plotArea>
    <c:legend>
      <c:legendPos val="b"/>
      <c:layout>
        <c:manualLayout>
          <c:xMode val="edge"/>
          <c:yMode val="edge"/>
          <c:x val="3.1095881533326854E-2"/>
          <c:y val="0.8498370378253649"/>
          <c:w val="0.95837957319017653"/>
          <c:h val="0.1477629469024550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115624986078879E-2"/>
          <c:y val="4.954954954954955E-2"/>
          <c:w val="0.94588437501392109"/>
          <c:h val="0.70193374476839043"/>
        </c:manualLayout>
      </c:layout>
      <c:barChart>
        <c:barDir val="col"/>
        <c:grouping val="clustered"/>
        <c:varyColors val="0"/>
        <c:ser>
          <c:idx val="0"/>
          <c:order val="0"/>
          <c:tx>
            <c:strRef>
              <c:f>Sheet1!$B$1</c:f>
              <c:strCache>
                <c:ptCount val="1"/>
                <c:pt idx="0">
                  <c:v>FY'17</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Sheet1!$B$2:$B$5</c:f>
            </c:numRef>
          </c:val>
          <c:extLst>
            <c:ext xmlns:c16="http://schemas.microsoft.com/office/drawing/2014/chart" uri="{C3380CC4-5D6E-409C-BE32-E72D297353CC}">
              <c16:uniqueId val="{00000000-FFCE-49E6-A8E2-AAEE357EF1BC}"/>
            </c:ext>
          </c:extLst>
        </c:ser>
        <c:ser>
          <c:idx val="1"/>
          <c:order val="1"/>
          <c:tx>
            <c:strRef>
              <c:f>Sheet1!$C$1</c:f>
              <c:strCache>
                <c:ptCount val="1"/>
                <c:pt idx="0">
                  <c:v>FY'18</c:v>
                </c:pt>
              </c:strCache>
            </c:strRef>
          </c:tx>
          <c:spPr>
            <a:gradFill flip="none" rotWithShape="1">
              <a:gsLst>
                <a:gs pos="0">
                  <a:schemeClr val="accent3">
                    <a:shade val="58000"/>
                  </a:schemeClr>
                </a:gs>
                <a:gs pos="75000">
                  <a:schemeClr val="accent3">
                    <a:shade val="58000"/>
                    <a:lumMod val="60000"/>
                    <a:lumOff val="40000"/>
                  </a:schemeClr>
                </a:gs>
                <a:gs pos="51000">
                  <a:schemeClr val="accent3">
                    <a:shade val="58000"/>
                    <a:alpha val="75000"/>
                  </a:schemeClr>
                </a:gs>
                <a:gs pos="100000">
                  <a:schemeClr val="accent3">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Sheet1!$C$2:$C$5</c:f>
            </c:numRef>
          </c:val>
          <c:extLst>
            <c:ext xmlns:c16="http://schemas.microsoft.com/office/drawing/2014/chart" uri="{C3380CC4-5D6E-409C-BE32-E72D297353CC}">
              <c16:uniqueId val="{00000001-FFCE-49E6-A8E2-AAEE357EF1BC}"/>
            </c:ext>
          </c:extLst>
        </c:ser>
        <c:ser>
          <c:idx val="2"/>
          <c:order val="2"/>
          <c:tx>
            <c:strRef>
              <c:f>Sheet1!$D$1</c:f>
              <c:strCache>
                <c:ptCount val="1"/>
                <c:pt idx="0">
                  <c:v>FY'19</c:v>
                </c:pt>
              </c:strCache>
            </c:strRef>
          </c:tx>
          <c:spPr>
            <a:gradFill flip="none" rotWithShape="1">
              <a:gsLst>
                <a:gs pos="0">
                  <a:schemeClr val="accent3">
                    <a:shade val="72000"/>
                  </a:schemeClr>
                </a:gs>
                <a:gs pos="75000">
                  <a:schemeClr val="accent3">
                    <a:shade val="72000"/>
                    <a:lumMod val="60000"/>
                    <a:lumOff val="40000"/>
                  </a:schemeClr>
                </a:gs>
                <a:gs pos="51000">
                  <a:schemeClr val="accent3">
                    <a:shade val="72000"/>
                    <a:alpha val="75000"/>
                  </a:schemeClr>
                </a:gs>
                <a:gs pos="100000">
                  <a:schemeClr val="accent3">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Sheet1!$D$2:$D$5</c:f>
            </c:numRef>
          </c:val>
          <c:extLst>
            <c:ext xmlns:c16="http://schemas.microsoft.com/office/drawing/2014/chart" uri="{C3380CC4-5D6E-409C-BE32-E72D297353CC}">
              <c16:uniqueId val="{00000002-FFCE-49E6-A8E2-AAEE357EF1BC}"/>
            </c:ext>
          </c:extLst>
        </c:ser>
        <c:ser>
          <c:idx val="3"/>
          <c:order val="3"/>
          <c:tx>
            <c:strRef>
              <c:f>Sheet1!$E$1</c:f>
              <c:strCache>
                <c:ptCount val="1"/>
                <c:pt idx="0">
                  <c:v>FY'20</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Sheet1!$E$2:$E$5</c:f>
              <c:numCache>
                <c:formatCode>General</c:formatCode>
                <c:ptCount val="1"/>
                <c:pt idx="0">
                  <c:v>1738</c:v>
                </c:pt>
              </c:numCache>
            </c:numRef>
          </c:val>
          <c:extLst>
            <c:ext xmlns:c16="http://schemas.microsoft.com/office/drawing/2014/chart" uri="{C3380CC4-5D6E-409C-BE32-E72D297353CC}">
              <c16:uniqueId val="{00000003-FFCE-49E6-A8E2-AAEE357EF1BC}"/>
            </c:ext>
          </c:extLst>
        </c:ser>
        <c:ser>
          <c:idx val="4"/>
          <c:order val="4"/>
          <c:tx>
            <c:strRef>
              <c:f>Sheet1!$F$1</c:f>
              <c:strCache>
                <c:ptCount val="1"/>
                <c:pt idx="0">
                  <c:v>FY'21</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Sheet1!$F$2:$F$5</c:f>
              <c:numCache>
                <c:formatCode>General</c:formatCode>
                <c:ptCount val="1"/>
                <c:pt idx="0">
                  <c:v>1357</c:v>
                </c:pt>
              </c:numCache>
            </c:numRef>
          </c:val>
          <c:extLst>
            <c:ext xmlns:c16="http://schemas.microsoft.com/office/drawing/2014/chart" uri="{C3380CC4-5D6E-409C-BE32-E72D297353CC}">
              <c16:uniqueId val="{00000004-FFCE-49E6-A8E2-AAEE357EF1BC}"/>
            </c:ext>
          </c:extLst>
        </c:ser>
        <c:ser>
          <c:idx val="5"/>
          <c:order val="5"/>
          <c:tx>
            <c:strRef>
              <c:f>Sheet1!$G$1</c:f>
              <c:strCache>
                <c:ptCount val="1"/>
                <c:pt idx="0">
                  <c:v>FY'22</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Sheet1!$G$2:$G$5</c:f>
              <c:numCache>
                <c:formatCode>General</c:formatCode>
                <c:ptCount val="1"/>
                <c:pt idx="0">
                  <c:v>1847</c:v>
                </c:pt>
              </c:numCache>
            </c:numRef>
          </c:val>
          <c:extLst>
            <c:ext xmlns:c16="http://schemas.microsoft.com/office/drawing/2014/chart" uri="{C3380CC4-5D6E-409C-BE32-E72D297353CC}">
              <c16:uniqueId val="{00000005-FFCE-49E6-A8E2-AAEE357EF1BC}"/>
            </c:ext>
          </c:extLst>
        </c:ser>
        <c:ser>
          <c:idx val="6"/>
          <c:order val="6"/>
          <c:tx>
            <c:strRef>
              <c:f>Sheet1!$H$1</c:f>
              <c:strCache>
                <c:ptCount val="1"/>
                <c:pt idx="0">
                  <c:v>FY'23</c:v>
                </c:pt>
              </c:strCache>
            </c:strRef>
          </c:tx>
          <c:spPr>
            <a:gradFill flip="none" rotWithShape="1">
              <a:gsLst>
                <a:gs pos="0">
                  <a:schemeClr val="accent3">
                    <a:tint val="48000"/>
                  </a:schemeClr>
                </a:gs>
                <a:gs pos="75000">
                  <a:schemeClr val="accent3">
                    <a:tint val="48000"/>
                    <a:lumMod val="60000"/>
                    <a:lumOff val="40000"/>
                  </a:schemeClr>
                </a:gs>
                <a:gs pos="51000">
                  <a:schemeClr val="accent3">
                    <a:tint val="48000"/>
                    <a:alpha val="75000"/>
                  </a:schemeClr>
                </a:gs>
                <a:gs pos="100000">
                  <a:schemeClr val="accent3">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Sheet1!$H$2:$H$5</c:f>
              <c:numCache>
                <c:formatCode>General</c:formatCode>
                <c:ptCount val="1"/>
                <c:pt idx="0">
                  <c:v>2209</c:v>
                </c:pt>
              </c:numCache>
            </c:numRef>
          </c:val>
          <c:extLst>
            <c:ext xmlns:c16="http://schemas.microsoft.com/office/drawing/2014/chart" uri="{C3380CC4-5D6E-409C-BE32-E72D297353CC}">
              <c16:uniqueId val="{00000006-FFCE-49E6-A8E2-AAEE357EF1BC}"/>
            </c:ext>
          </c:extLst>
        </c:ser>
        <c:ser>
          <c:idx val="7"/>
          <c:order val="7"/>
          <c:tx>
            <c:strRef>
              <c:f>Sheet1!$I$1</c:f>
              <c:strCache>
                <c:ptCount val="1"/>
                <c:pt idx="0">
                  <c:v>FY'24</c:v>
                </c:pt>
              </c:strCache>
            </c:strRef>
          </c:tx>
          <c:spPr>
            <a:gradFill flip="none" rotWithShape="1">
              <a:gsLst>
                <a:gs pos="0">
                  <a:schemeClr val="accent3">
                    <a:tint val="46000"/>
                  </a:schemeClr>
                </a:gs>
                <a:gs pos="75000">
                  <a:schemeClr val="accent3">
                    <a:tint val="46000"/>
                    <a:lumMod val="60000"/>
                    <a:lumOff val="40000"/>
                  </a:schemeClr>
                </a:gs>
                <a:gs pos="51000">
                  <a:schemeClr val="accent3">
                    <a:tint val="46000"/>
                    <a:alpha val="75000"/>
                  </a:schemeClr>
                </a:gs>
                <a:gs pos="100000">
                  <a:schemeClr val="accent3">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Sheet1!$I$2:$I$5</c:f>
              <c:numCache>
                <c:formatCode>General</c:formatCode>
                <c:ptCount val="1"/>
                <c:pt idx="0">
                  <c:v>2298</c:v>
                </c:pt>
              </c:numCache>
            </c:numRef>
          </c:val>
          <c:extLst>
            <c:ext xmlns:c16="http://schemas.microsoft.com/office/drawing/2014/chart" uri="{C3380CC4-5D6E-409C-BE32-E72D297353CC}">
              <c16:uniqueId val="{00000007-FFCE-49E6-A8E2-AAEE357EF1BC}"/>
            </c:ext>
          </c:extLst>
        </c:ser>
        <c:ser>
          <c:idx val="8"/>
          <c:order val="8"/>
          <c:tx>
            <c:strRef>
              <c:f>Sheet1!$J$1</c:f>
              <c:strCache>
                <c:ptCount val="1"/>
                <c:pt idx="0">
                  <c:v>FY'25</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Sheet1!$J$2:$J$5</c:f>
              <c:numCache>
                <c:formatCode>General</c:formatCode>
                <c:ptCount val="1"/>
                <c:pt idx="0">
                  <c:v>2433</c:v>
                </c:pt>
              </c:numCache>
            </c:numRef>
          </c:val>
          <c:extLst>
            <c:ext xmlns:c16="http://schemas.microsoft.com/office/drawing/2014/chart" uri="{C3380CC4-5D6E-409C-BE32-E72D297353CC}">
              <c16:uniqueId val="{00000008-FFCE-49E6-A8E2-AAEE357EF1BC}"/>
            </c:ext>
          </c:extLst>
        </c:ser>
        <c:dLbls>
          <c:dLblPos val="outEnd"/>
          <c:showLegendKey val="0"/>
          <c:showVal val="1"/>
          <c:showCatName val="0"/>
          <c:showSerName val="0"/>
          <c:showPercent val="0"/>
          <c:showBubbleSize val="0"/>
        </c:dLbls>
        <c:gapWidth val="355"/>
        <c:overlap val="-70"/>
        <c:axId val="384605744"/>
        <c:axId val="384597120"/>
      </c:barChart>
      <c:catAx>
        <c:axId val="38460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597120"/>
        <c:crosses val="autoZero"/>
        <c:auto val="1"/>
        <c:lblAlgn val="ctr"/>
        <c:lblOffset val="100"/>
        <c:noMultiLvlLbl val="0"/>
      </c:catAx>
      <c:valAx>
        <c:axId val="384597120"/>
        <c:scaling>
          <c:orientation val="minMax"/>
        </c:scaling>
        <c:delete val="1"/>
        <c:axPos val="l"/>
        <c:numFmt formatCode="General" sourceLinked="1"/>
        <c:majorTickMark val="none"/>
        <c:minorTickMark val="none"/>
        <c:tickLblPos val="nextTo"/>
        <c:crossAx val="384605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FY'17</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Sheet1!$B$2</c:f>
            </c:numRef>
          </c:val>
          <c:extLst>
            <c:ext xmlns:c16="http://schemas.microsoft.com/office/drawing/2014/chart" uri="{C3380CC4-5D6E-409C-BE32-E72D297353CC}">
              <c16:uniqueId val="{00000000-456A-43A1-A6C1-B9CFA77AC3A1}"/>
            </c:ext>
          </c:extLst>
        </c:ser>
        <c:ser>
          <c:idx val="1"/>
          <c:order val="1"/>
          <c:tx>
            <c:strRef>
              <c:f>Sheet1!$C$1</c:f>
              <c:strCache>
                <c:ptCount val="1"/>
                <c:pt idx="0">
                  <c:v>FY'18</c:v>
                </c:pt>
              </c:strCache>
            </c:strRef>
          </c:tx>
          <c:spPr>
            <a:gradFill flip="none" rotWithShape="1">
              <a:gsLst>
                <a:gs pos="0">
                  <a:schemeClr val="accent6">
                    <a:shade val="58000"/>
                  </a:schemeClr>
                </a:gs>
                <a:gs pos="75000">
                  <a:schemeClr val="accent6">
                    <a:shade val="58000"/>
                    <a:lumMod val="60000"/>
                    <a:lumOff val="40000"/>
                  </a:schemeClr>
                </a:gs>
                <a:gs pos="51000">
                  <a:schemeClr val="accent6">
                    <a:shade val="58000"/>
                    <a:alpha val="75000"/>
                  </a:schemeClr>
                </a:gs>
                <a:gs pos="100000">
                  <a:schemeClr val="accent6">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Sheet1!$C$2</c:f>
            </c:numRef>
          </c:val>
          <c:extLst>
            <c:ext xmlns:c16="http://schemas.microsoft.com/office/drawing/2014/chart" uri="{C3380CC4-5D6E-409C-BE32-E72D297353CC}">
              <c16:uniqueId val="{00000001-456A-43A1-A6C1-B9CFA77AC3A1}"/>
            </c:ext>
          </c:extLst>
        </c:ser>
        <c:ser>
          <c:idx val="2"/>
          <c:order val="2"/>
          <c:tx>
            <c:strRef>
              <c:f>Sheet1!$D$1</c:f>
              <c:strCache>
                <c:ptCount val="1"/>
                <c:pt idx="0">
                  <c:v>FY'19</c:v>
                </c:pt>
              </c:strCache>
            </c:strRef>
          </c:tx>
          <c:spPr>
            <a:gradFill flip="none" rotWithShape="1">
              <a:gsLst>
                <a:gs pos="0">
                  <a:schemeClr val="accent6">
                    <a:shade val="72000"/>
                  </a:schemeClr>
                </a:gs>
                <a:gs pos="75000">
                  <a:schemeClr val="accent6">
                    <a:shade val="72000"/>
                    <a:lumMod val="60000"/>
                    <a:lumOff val="40000"/>
                  </a:schemeClr>
                </a:gs>
                <a:gs pos="51000">
                  <a:schemeClr val="accent6">
                    <a:shade val="72000"/>
                    <a:alpha val="75000"/>
                  </a:schemeClr>
                </a:gs>
                <a:gs pos="100000">
                  <a:schemeClr val="accent6">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Sheet1!$D$2</c:f>
            </c:numRef>
          </c:val>
          <c:extLst>
            <c:ext xmlns:c16="http://schemas.microsoft.com/office/drawing/2014/chart" uri="{C3380CC4-5D6E-409C-BE32-E72D297353CC}">
              <c16:uniqueId val="{00000002-456A-43A1-A6C1-B9CFA77AC3A1}"/>
            </c:ext>
          </c:extLst>
        </c:ser>
        <c:ser>
          <c:idx val="3"/>
          <c:order val="3"/>
          <c:tx>
            <c:strRef>
              <c:f>Sheet1!$E$1</c:f>
              <c:strCache>
                <c:ptCount val="1"/>
                <c:pt idx="0">
                  <c:v>FY'20</c:v>
                </c:pt>
              </c:strCache>
            </c:strRef>
          </c:tx>
          <c:spPr>
            <a:gradFill flip="none" rotWithShape="1">
              <a:gsLst>
                <a:gs pos="0">
                  <a:schemeClr val="accent6">
                    <a:shade val="86000"/>
                  </a:schemeClr>
                </a:gs>
                <a:gs pos="75000">
                  <a:schemeClr val="accent6">
                    <a:shade val="86000"/>
                    <a:lumMod val="60000"/>
                    <a:lumOff val="40000"/>
                  </a:schemeClr>
                </a:gs>
                <a:gs pos="51000">
                  <a:schemeClr val="accent6">
                    <a:shade val="86000"/>
                    <a:alpha val="75000"/>
                  </a:schemeClr>
                </a:gs>
                <a:gs pos="100000">
                  <a:schemeClr val="accent6">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Sheet1!$E$2</c:f>
              <c:numCache>
                <c:formatCode>General</c:formatCode>
                <c:ptCount val="1"/>
                <c:pt idx="0">
                  <c:v>619</c:v>
                </c:pt>
              </c:numCache>
            </c:numRef>
          </c:val>
          <c:extLst>
            <c:ext xmlns:c16="http://schemas.microsoft.com/office/drawing/2014/chart" uri="{C3380CC4-5D6E-409C-BE32-E72D297353CC}">
              <c16:uniqueId val="{00000003-456A-43A1-A6C1-B9CFA77AC3A1}"/>
            </c:ext>
          </c:extLst>
        </c:ser>
        <c:ser>
          <c:idx val="4"/>
          <c:order val="4"/>
          <c:tx>
            <c:strRef>
              <c:f>Sheet1!$F$1</c:f>
              <c:strCache>
                <c:ptCount val="1"/>
                <c:pt idx="0">
                  <c:v>FY'21</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Sheet1!$F$2</c:f>
              <c:numCache>
                <c:formatCode>General</c:formatCode>
                <c:ptCount val="1"/>
                <c:pt idx="0">
                  <c:v>587</c:v>
                </c:pt>
              </c:numCache>
            </c:numRef>
          </c:val>
          <c:extLst>
            <c:ext xmlns:c16="http://schemas.microsoft.com/office/drawing/2014/chart" uri="{C3380CC4-5D6E-409C-BE32-E72D297353CC}">
              <c16:uniqueId val="{00000004-456A-43A1-A6C1-B9CFA77AC3A1}"/>
            </c:ext>
          </c:extLst>
        </c:ser>
        <c:ser>
          <c:idx val="5"/>
          <c:order val="5"/>
          <c:tx>
            <c:strRef>
              <c:f>Sheet1!$G$1</c:f>
              <c:strCache>
                <c:ptCount val="1"/>
                <c:pt idx="0">
                  <c:v>FY'22</c:v>
                </c:pt>
              </c:strCache>
            </c:strRef>
          </c:tx>
          <c:spPr>
            <a:gradFill flip="none" rotWithShape="1">
              <a:gsLst>
                <a:gs pos="0">
                  <a:schemeClr val="accent6">
                    <a:tint val="86000"/>
                  </a:schemeClr>
                </a:gs>
                <a:gs pos="75000">
                  <a:schemeClr val="accent6">
                    <a:tint val="86000"/>
                    <a:lumMod val="60000"/>
                    <a:lumOff val="40000"/>
                  </a:schemeClr>
                </a:gs>
                <a:gs pos="51000">
                  <a:schemeClr val="accent6">
                    <a:tint val="86000"/>
                    <a:alpha val="75000"/>
                  </a:schemeClr>
                </a:gs>
                <a:gs pos="100000">
                  <a:schemeClr val="accent6">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Sheet1!$G$2</c:f>
              <c:numCache>
                <c:formatCode>General</c:formatCode>
                <c:ptCount val="1"/>
                <c:pt idx="0">
                  <c:v>704</c:v>
                </c:pt>
              </c:numCache>
            </c:numRef>
          </c:val>
          <c:extLst>
            <c:ext xmlns:c16="http://schemas.microsoft.com/office/drawing/2014/chart" uri="{C3380CC4-5D6E-409C-BE32-E72D297353CC}">
              <c16:uniqueId val="{00000005-456A-43A1-A6C1-B9CFA77AC3A1}"/>
            </c:ext>
          </c:extLst>
        </c:ser>
        <c:ser>
          <c:idx val="6"/>
          <c:order val="6"/>
          <c:tx>
            <c:strRef>
              <c:f>Sheet1!$H$1</c:f>
              <c:strCache>
                <c:ptCount val="1"/>
                <c:pt idx="0">
                  <c:v>FY'23</c:v>
                </c:pt>
              </c:strCache>
            </c:strRef>
          </c:tx>
          <c:spPr>
            <a:gradFill flip="none" rotWithShape="1">
              <a:gsLst>
                <a:gs pos="0">
                  <a:schemeClr val="accent6">
                    <a:tint val="48000"/>
                  </a:schemeClr>
                </a:gs>
                <a:gs pos="75000">
                  <a:schemeClr val="accent6">
                    <a:tint val="48000"/>
                    <a:lumMod val="60000"/>
                    <a:lumOff val="40000"/>
                  </a:schemeClr>
                </a:gs>
                <a:gs pos="51000">
                  <a:schemeClr val="accent6">
                    <a:tint val="48000"/>
                    <a:alpha val="75000"/>
                  </a:schemeClr>
                </a:gs>
                <a:gs pos="100000">
                  <a:schemeClr val="accent6">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Sheet1!$H$2</c:f>
              <c:numCache>
                <c:formatCode>General</c:formatCode>
                <c:ptCount val="1"/>
                <c:pt idx="0">
                  <c:v>743</c:v>
                </c:pt>
              </c:numCache>
            </c:numRef>
          </c:val>
          <c:extLst>
            <c:ext xmlns:c16="http://schemas.microsoft.com/office/drawing/2014/chart" uri="{C3380CC4-5D6E-409C-BE32-E72D297353CC}">
              <c16:uniqueId val="{00000006-456A-43A1-A6C1-B9CFA77AC3A1}"/>
            </c:ext>
          </c:extLst>
        </c:ser>
        <c:ser>
          <c:idx val="7"/>
          <c:order val="7"/>
          <c:tx>
            <c:strRef>
              <c:f>Sheet1!$I$1</c:f>
              <c:strCache>
                <c:ptCount val="1"/>
                <c:pt idx="0">
                  <c:v>FY'24</c:v>
                </c:pt>
              </c:strCache>
            </c:strRef>
          </c:tx>
          <c:spPr>
            <a:gradFill flip="none" rotWithShape="1">
              <a:gsLst>
                <a:gs pos="0">
                  <a:schemeClr val="accent6">
                    <a:tint val="46000"/>
                  </a:schemeClr>
                </a:gs>
                <a:gs pos="75000">
                  <a:schemeClr val="accent6">
                    <a:tint val="46000"/>
                    <a:lumMod val="60000"/>
                    <a:lumOff val="40000"/>
                  </a:schemeClr>
                </a:gs>
                <a:gs pos="51000">
                  <a:schemeClr val="accent6">
                    <a:tint val="46000"/>
                    <a:alpha val="75000"/>
                  </a:schemeClr>
                </a:gs>
                <a:gs pos="100000">
                  <a:schemeClr val="accent6">
                    <a:tint val="46000"/>
                    <a:lumMod val="20000"/>
                    <a:lumOff val="80000"/>
                    <a:alpha val="15000"/>
                  </a:schemeClr>
                </a:gs>
              </a:gsLst>
              <a:lin ang="5400000" scaled="0"/>
            </a:gradFill>
            <a:ln>
              <a:noFill/>
            </a:ln>
            <a:effectLst/>
          </c:spPr>
          <c:invertIfNegative val="0"/>
          <c:cat>
            <c:strRef>
              <c:f>Sheet1!$A$2</c:f>
              <c:strCache>
                <c:ptCount val="1"/>
                <c:pt idx="0">
                  <c:v>PNG (MMSCM)</c:v>
                </c:pt>
              </c:strCache>
            </c:strRef>
          </c:cat>
          <c:val>
            <c:numRef>
              <c:f>Sheet1!$I$2</c:f>
              <c:numCache>
                <c:formatCode>General</c:formatCode>
                <c:ptCount val="1"/>
                <c:pt idx="0">
                  <c:v>786</c:v>
                </c:pt>
              </c:numCache>
            </c:numRef>
          </c:val>
          <c:extLst>
            <c:ext xmlns:c16="http://schemas.microsoft.com/office/drawing/2014/chart" uri="{C3380CC4-5D6E-409C-BE32-E72D297353CC}">
              <c16:uniqueId val="{00000007-456A-43A1-A6C1-B9CFA77AC3A1}"/>
            </c:ext>
          </c:extLst>
        </c:ser>
        <c:ser>
          <c:idx val="8"/>
          <c:order val="8"/>
          <c:tx>
            <c:strRef>
              <c:f>Sheet1!$J$1</c:f>
              <c:strCache>
                <c:ptCount val="1"/>
                <c:pt idx="0">
                  <c:v>FY'25</c:v>
                </c:pt>
              </c:strCache>
            </c:strRef>
          </c:tx>
          <c:spPr>
            <a:gradFill flip="none" rotWithShape="1">
              <a:gsLst>
                <a:gs pos="0">
                  <a:schemeClr val="accent6">
                    <a:tint val="44000"/>
                  </a:schemeClr>
                </a:gs>
                <a:gs pos="75000">
                  <a:schemeClr val="accent6">
                    <a:tint val="44000"/>
                    <a:lumMod val="60000"/>
                    <a:lumOff val="40000"/>
                  </a:schemeClr>
                </a:gs>
                <a:gs pos="51000">
                  <a:schemeClr val="accent6">
                    <a:tint val="44000"/>
                    <a:alpha val="75000"/>
                  </a:schemeClr>
                </a:gs>
                <a:gs pos="100000">
                  <a:schemeClr val="accent6">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Sheet1!$J$2</c:f>
              <c:numCache>
                <c:formatCode>General</c:formatCode>
                <c:ptCount val="1"/>
                <c:pt idx="0">
                  <c:v>848</c:v>
                </c:pt>
              </c:numCache>
            </c:numRef>
          </c:val>
          <c:extLst>
            <c:ext xmlns:c16="http://schemas.microsoft.com/office/drawing/2014/chart" uri="{C3380CC4-5D6E-409C-BE32-E72D297353CC}">
              <c16:uniqueId val="{00000008-456A-43A1-A6C1-B9CFA77AC3A1}"/>
            </c:ext>
          </c:extLst>
        </c:ser>
        <c:dLbls>
          <c:showLegendKey val="0"/>
          <c:showVal val="0"/>
          <c:showCatName val="0"/>
          <c:showSerName val="0"/>
          <c:showPercent val="0"/>
          <c:showBubbleSize val="0"/>
        </c:dLbls>
        <c:gapWidth val="355"/>
        <c:overlap val="-70"/>
        <c:axId val="384594768"/>
        <c:axId val="384606136"/>
      </c:barChart>
      <c:catAx>
        <c:axId val="38459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606136"/>
        <c:crosses val="autoZero"/>
        <c:auto val="1"/>
        <c:lblAlgn val="ctr"/>
        <c:lblOffset val="100"/>
        <c:noMultiLvlLbl val="0"/>
      </c:catAx>
      <c:valAx>
        <c:axId val="384606136"/>
        <c:scaling>
          <c:orientation val="minMax"/>
        </c:scaling>
        <c:delete val="1"/>
        <c:axPos val="l"/>
        <c:numFmt formatCode="General" sourceLinked="1"/>
        <c:majorTickMark val="none"/>
        <c:minorTickMark val="none"/>
        <c:tickLblPos val="nextTo"/>
        <c:crossAx val="384594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FY'17</c:v>
                </c:pt>
              </c:strCache>
            </c:strRef>
          </c:tx>
          <c:spPr>
            <a:gradFill flip="none" rotWithShape="1">
              <a:gsLst>
                <a:gs pos="0">
                  <a:schemeClr val="accent5">
                    <a:shade val="44000"/>
                  </a:schemeClr>
                </a:gs>
                <a:gs pos="75000">
                  <a:schemeClr val="accent5">
                    <a:shade val="44000"/>
                    <a:lumMod val="60000"/>
                    <a:lumOff val="40000"/>
                  </a:schemeClr>
                </a:gs>
                <a:gs pos="51000">
                  <a:schemeClr val="accent5">
                    <a:shade val="44000"/>
                    <a:alpha val="75000"/>
                  </a:schemeClr>
                </a:gs>
                <a:gs pos="100000">
                  <a:schemeClr val="accent5">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Sheet1!$B$2</c:f>
            </c:numRef>
          </c:val>
          <c:extLst>
            <c:ext xmlns:c16="http://schemas.microsoft.com/office/drawing/2014/chart" uri="{C3380CC4-5D6E-409C-BE32-E72D297353CC}">
              <c16:uniqueId val="{00000000-70FC-49FA-9F73-7DBF4D95BFCE}"/>
            </c:ext>
          </c:extLst>
        </c:ser>
        <c:ser>
          <c:idx val="1"/>
          <c:order val="1"/>
          <c:tx>
            <c:strRef>
              <c:f>Sheet1!$C$1</c:f>
              <c:strCache>
                <c:ptCount val="1"/>
                <c:pt idx="0">
                  <c:v>FY'18</c:v>
                </c:pt>
              </c:strCache>
            </c:strRef>
          </c:tx>
          <c:spPr>
            <a:gradFill flip="none" rotWithShape="1">
              <a:gsLst>
                <a:gs pos="0">
                  <a:schemeClr val="accent5">
                    <a:shade val="58000"/>
                  </a:schemeClr>
                </a:gs>
                <a:gs pos="75000">
                  <a:schemeClr val="accent5">
                    <a:shade val="58000"/>
                    <a:lumMod val="60000"/>
                    <a:lumOff val="40000"/>
                  </a:schemeClr>
                </a:gs>
                <a:gs pos="51000">
                  <a:schemeClr val="accent5">
                    <a:shade val="58000"/>
                    <a:alpha val="75000"/>
                  </a:schemeClr>
                </a:gs>
                <a:gs pos="100000">
                  <a:schemeClr val="accent5">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Sheet1!$C$2</c:f>
            </c:numRef>
          </c:val>
          <c:extLst>
            <c:ext xmlns:c16="http://schemas.microsoft.com/office/drawing/2014/chart" uri="{C3380CC4-5D6E-409C-BE32-E72D297353CC}">
              <c16:uniqueId val="{00000001-70FC-49FA-9F73-7DBF4D95BFCE}"/>
            </c:ext>
          </c:extLst>
        </c:ser>
        <c:ser>
          <c:idx val="2"/>
          <c:order val="2"/>
          <c:tx>
            <c:strRef>
              <c:f>Sheet1!$D$1</c:f>
              <c:strCache>
                <c:ptCount val="1"/>
                <c:pt idx="0">
                  <c:v>FY'19</c:v>
                </c:pt>
              </c:strCache>
            </c:strRef>
          </c:tx>
          <c:spPr>
            <a:gradFill flip="none" rotWithShape="1">
              <a:gsLst>
                <a:gs pos="0">
                  <a:schemeClr val="accent5">
                    <a:shade val="72000"/>
                  </a:schemeClr>
                </a:gs>
                <a:gs pos="75000">
                  <a:schemeClr val="accent5">
                    <a:shade val="72000"/>
                    <a:lumMod val="60000"/>
                    <a:lumOff val="40000"/>
                  </a:schemeClr>
                </a:gs>
                <a:gs pos="51000">
                  <a:schemeClr val="accent5">
                    <a:shade val="72000"/>
                    <a:alpha val="75000"/>
                  </a:schemeClr>
                </a:gs>
                <a:gs pos="100000">
                  <a:schemeClr val="accent5">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Sheet1!$D$2</c:f>
            </c:numRef>
          </c:val>
          <c:extLst>
            <c:ext xmlns:c16="http://schemas.microsoft.com/office/drawing/2014/chart" uri="{C3380CC4-5D6E-409C-BE32-E72D297353CC}">
              <c16:uniqueId val="{00000002-70FC-49FA-9F73-7DBF4D95BFCE}"/>
            </c:ext>
          </c:extLst>
        </c:ser>
        <c:ser>
          <c:idx val="3"/>
          <c:order val="3"/>
          <c:tx>
            <c:strRef>
              <c:f>Sheet1!$E$1</c:f>
              <c:strCache>
                <c:ptCount val="1"/>
                <c:pt idx="0">
                  <c:v>FY'20</c:v>
                </c:pt>
              </c:strCache>
            </c:strRef>
          </c:tx>
          <c:spPr>
            <a:gradFill flip="none" rotWithShape="1">
              <a:gsLst>
                <a:gs pos="0">
                  <a:schemeClr val="accent5">
                    <a:shade val="86000"/>
                  </a:schemeClr>
                </a:gs>
                <a:gs pos="75000">
                  <a:schemeClr val="accent5">
                    <a:shade val="86000"/>
                    <a:lumMod val="60000"/>
                    <a:lumOff val="40000"/>
                  </a:schemeClr>
                </a:gs>
                <a:gs pos="51000">
                  <a:schemeClr val="accent5">
                    <a:shade val="86000"/>
                    <a:alpha val="75000"/>
                  </a:schemeClr>
                </a:gs>
                <a:gs pos="100000">
                  <a:schemeClr val="accent5">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Sheet1!$E$2</c:f>
              <c:numCache>
                <c:formatCode>General</c:formatCode>
                <c:ptCount val="1"/>
                <c:pt idx="0">
                  <c:v>2357</c:v>
                </c:pt>
              </c:numCache>
            </c:numRef>
          </c:val>
          <c:extLst>
            <c:ext xmlns:c16="http://schemas.microsoft.com/office/drawing/2014/chart" uri="{C3380CC4-5D6E-409C-BE32-E72D297353CC}">
              <c16:uniqueId val="{00000003-70FC-49FA-9F73-7DBF4D95BFCE}"/>
            </c:ext>
          </c:extLst>
        </c:ser>
        <c:ser>
          <c:idx val="4"/>
          <c:order val="4"/>
          <c:tx>
            <c:strRef>
              <c:f>Sheet1!$F$1</c:f>
              <c:strCache>
                <c:ptCount val="1"/>
                <c:pt idx="0">
                  <c:v>FY'21</c:v>
                </c:pt>
              </c:strCache>
            </c:strRef>
          </c:tx>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Sheet1!$F$2</c:f>
              <c:numCache>
                <c:formatCode>General</c:formatCode>
                <c:ptCount val="1"/>
                <c:pt idx="0">
                  <c:v>1944</c:v>
                </c:pt>
              </c:numCache>
            </c:numRef>
          </c:val>
          <c:extLst>
            <c:ext xmlns:c16="http://schemas.microsoft.com/office/drawing/2014/chart" uri="{C3380CC4-5D6E-409C-BE32-E72D297353CC}">
              <c16:uniqueId val="{00000004-70FC-49FA-9F73-7DBF4D95BFCE}"/>
            </c:ext>
          </c:extLst>
        </c:ser>
        <c:ser>
          <c:idx val="5"/>
          <c:order val="5"/>
          <c:tx>
            <c:strRef>
              <c:f>Sheet1!$G$1</c:f>
              <c:strCache>
                <c:ptCount val="1"/>
                <c:pt idx="0">
                  <c:v>FY'22</c:v>
                </c:pt>
              </c:strCache>
            </c:strRef>
          </c:tx>
          <c:spPr>
            <a:gradFill flip="none" rotWithShape="1">
              <a:gsLst>
                <a:gs pos="0">
                  <a:schemeClr val="accent5">
                    <a:tint val="86000"/>
                  </a:schemeClr>
                </a:gs>
                <a:gs pos="75000">
                  <a:schemeClr val="accent5">
                    <a:tint val="86000"/>
                    <a:lumMod val="60000"/>
                    <a:lumOff val="40000"/>
                  </a:schemeClr>
                </a:gs>
                <a:gs pos="51000">
                  <a:schemeClr val="accent5">
                    <a:tint val="86000"/>
                    <a:alpha val="75000"/>
                  </a:schemeClr>
                </a:gs>
                <a:gs pos="100000">
                  <a:schemeClr val="accent5">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Sheet1!$G$2</c:f>
              <c:numCache>
                <c:formatCode>General</c:formatCode>
                <c:ptCount val="1"/>
                <c:pt idx="0">
                  <c:v>2551</c:v>
                </c:pt>
              </c:numCache>
            </c:numRef>
          </c:val>
          <c:extLst>
            <c:ext xmlns:c16="http://schemas.microsoft.com/office/drawing/2014/chart" uri="{C3380CC4-5D6E-409C-BE32-E72D297353CC}">
              <c16:uniqueId val="{00000005-70FC-49FA-9F73-7DBF4D95BFCE}"/>
            </c:ext>
          </c:extLst>
        </c:ser>
        <c:ser>
          <c:idx val="6"/>
          <c:order val="6"/>
          <c:tx>
            <c:strRef>
              <c:f>Sheet1!$H$1</c:f>
              <c:strCache>
                <c:ptCount val="1"/>
                <c:pt idx="0">
                  <c:v>FY'23</c:v>
                </c:pt>
              </c:strCache>
            </c:strRef>
          </c:tx>
          <c:spPr>
            <a:gradFill flip="none" rotWithShape="1">
              <a:gsLst>
                <a:gs pos="0">
                  <a:schemeClr val="accent5">
                    <a:tint val="48000"/>
                  </a:schemeClr>
                </a:gs>
                <a:gs pos="75000">
                  <a:schemeClr val="accent5">
                    <a:tint val="48000"/>
                    <a:lumMod val="60000"/>
                    <a:lumOff val="40000"/>
                  </a:schemeClr>
                </a:gs>
                <a:gs pos="51000">
                  <a:schemeClr val="accent5">
                    <a:tint val="48000"/>
                    <a:alpha val="75000"/>
                  </a:schemeClr>
                </a:gs>
                <a:gs pos="100000">
                  <a:schemeClr val="accent5">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Sheet1!$H$2</c:f>
              <c:numCache>
                <c:formatCode>General</c:formatCode>
                <c:ptCount val="1"/>
                <c:pt idx="0">
                  <c:v>2952</c:v>
                </c:pt>
              </c:numCache>
            </c:numRef>
          </c:val>
          <c:extLst>
            <c:ext xmlns:c16="http://schemas.microsoft.com/office/drawing/2014/chart" uri="{C3380CC4-5D6E-409C-BE32-E72D297353CC}">
              <c16:uniqueId val="{00000006-70FC-49FA-9F73-7DBF4D95BFCE}"/>
            </c:ext>
          </c:extLst>
        </c:ser>
        <c:ser>
          <c:idx val="7"/>
          <c:order val="7"/>
          <c:tx>
            <c:strRef>
              <c:f>Sheet1!$I$1</c:f>
              <c:strCache>
                <c:ptCount val="1"/>
                <c:pt idx="0">
                  <c:v>FY'24</c:v>
                </c:pt>
              </c:strCache>
            </c:strRef>
          </c:tx>
          <c:spPr>
            <a:gradFill flip="none" rotWithShape="1">
              <a:gsLst>
                <a:gs pos="0">
                  <a:schemeClr val="accent5">
                    <a:tint val="46000"/>
                  </a:schemeClr>
                </a:gs>
                <a:gs pos="75000">
                  <a:schemeClr val="accent5">
                    <a:tint val="46000"/>
                    <a:lumMod val="60000"/>
                    <a:lumOff val="40000"/>
                  </a:schemeClr>
                </a:gs>
                <a:gs pos="51000">
                  <a:schemeClr val="accent5">
                    <a:tint val="46000"/>
                    <a:alpha val="75000"/>
                  </a:schemeClr>
                </a:gs>
                <a:gs pos="100000">
                  <a:schemeClr val="accent5">
                    <a:tint val="46000"/>
                    <a:lumMod val="20000"/>
                    <a:lumOff val="80000"/>
                    <a:alpha val="15000"/>
                  </a:schemeClr>
                </a:gs>
              </a:gsLst>
              <a:lin ang="5400000" scaled="0"/>
            </a:gradFill>
            <a:ln>
              <a:noFill/>
            </a:ln>
            <a:effectLst/>
          </c:spPr>
          <c:invertIfNegative val="0"/>
          <c:cat>
            <c:strRef>
              <c:f>Sheet1!$A$2</c:f>
              <c:strCache>
                <c:ptCount val="1"/>
                <c:pt idx="0">
                  <c:v>Total Sale (MMSCM)</c:v>
                </c:pt>
              </c:strCache>
            </c:strRef>
          </c:cat>
          <c:val>
            <c:numRef>
              <c:f>Sheet1!$I$2</c:f>
              <c:numCache>
                <c:formatCode>General</c:formatCode>
                <c:ptCount val="1"/>
                <c:pt idx="0">
                  <c:v>3084</c:v>
                </c:pt>
              </c:numCache>
            </c:numRef>
          </c:val>
          <c:extLst>
            <c:ext xmlns:c16="http://schemas.microsoft.com/office/drawing/2014/chart" uri="{C3380CC4-5D6E-409C-BE32-E72D297353CC}">
              <c16:uniqueId val="{00000007-70FC-49FA-9F73-7DBF4D95BFCE}"/>
            </c:ext>
          </c:extLst>
        </c:ser>
        <c:ser>
          <c:idx val="8"/>
          <c:order val="8"/>
          <c:tx>
            <c:strRef>
              <c:f>Sheet1!$J$1</c:f>
              <c:strCache>
                <c:ptCount val="1"/>
                <c:pt idx="0">
                  <c:v>FY'25</c:v>
                </c:pt>
              </c:strCache>
            </c:strRef>
          </c:tx>
          <c:spPr>
            <a:gradFill flip="none" rotWithShape="1">
              <a:gsLst>
                <a:gs pos="0">
                  <a:schemeClr val="accent5">
                    <a:tint val="44000"/>
                  </a:schemeClr>
                </a:gs>
                <a:gs pos="75000">
                  <a:schemeClr val="accent5">
                    <a:tint val="44000"/>
                    <a:lumMod val="60000"/>
                    <a:lumOff val="40000"/>
                  </a:schemeClr>
                </a:gs>
                <a:gs pos="51000">
                  <a:schemeClr val="accent5">
                    <a:tint val="44000"/>
                    <a:alpha val="75000"/>
                  </a:schemeClr>
                </a:gs>
                <a:gs pos="100000">
                  <a:schemeClr val="accent5">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Sheet1!$J$2</c:f>
              <c:numCache>
                <c:formatCode>General</c:formatCode>
                <c:ptCount val="1"/>
                <c:pt idx="0">
                  <c:v>3281</c:v>
                </c:pt>
              </c:numCache>
            </c:numRef>
          </c:val>
          <c:extLst>
            <c:ext xmlns:c16="http://schemas.microsoft.com/office/drawing/2014/chart" uri="{C3380CC4-5D6E-409C-BE32-E72D297353CC}">
              <c16:uniqueId val="{00000008-70FC-49FA-9F73-7DBF4D95BFCE}"/>
            </c:ext>
          </c:extLst>
        </c:ser>
        <c:dLbls>
          <c:showLegendKey val="0"/>
          <c:showVal val="0"/>
          <c:showCatName val="0"/>
          <c:showSerName val="0"/>
          <c:showPercent val="0"/>
          <c:showBubbleSize val="0"/>
        </c:dLbls>
        <c:gapWidth val="355"/>
        <c:overlap val="-70"/>
        <c:axId val="384594376"/>
        <c:axId val="384598688"/>
      </c:barChart>
      <c:catAx>
        <c:axId val="38459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598688"/>
        <c:crosses val="autoZero"/>
        <c:auto val="1"/>
        <c:lblAlgn val="ctr"/>
        <c:lblOffset val="100"/>
        <c:noMultiLvlLbl val="0"/>
      </c:catAx>
      <c:valAx>
        <c:axId val="384598688"/>
        <c:scaling>
          <c:orientation val="minMax"/>
        </c:scaling>
        <c:delete val="1"/>
        <c:axPos val="l"/>
        <c:numFmt formatCode="General" sourceLinked="1"/>
        <c:majorTickMark val="none"/>
        <c:minorTickMark val="none"/>
        <c:tickLblPos val="nextTo"/>
        <c:crossAx val="384594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FY'17</c:v>
                </c:pt>
              </c:strCache>
            </c:strRef>
          </c:tx>
          <c:spPr>
            <a:gradFill flip="none" rotWithShape="1">
              <a:gsLst>
                <a:gs pos="0">
                  <a:schemeClr val="accent1">
                    <a:shade val="44000"/>
                  </a:schemeClr>
                </a:gs>
                <a:gs pos="75000">
                  <a:schemeClr val="accent1">
                    <a:shade val="44000"/>
                    <a:lumMod val="60000"/>
                    <a:lumOff val="40000"/>
                  </a:schemeClr>
                </a:gs>
                <a:gs pos="51000">
                  <a:schemeClr val="accent1">
                    <a:shade val="44000"/>
                    <a:alpha val="75000"/>
                  </a:schemeClr>
                </a:gs>
                <a:gs pos="100000">
                  <a:schemeClr val="accent1">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Sheet1!$B$2</c:f>
            </c:numRef>
          </c:val>
          <c:extLst>
            <c:ext xmlns:c16="http://schemas.microsoft.com/office/drawing/2014/chart" uri="{C3380CC4-5D6E-409C-BE32-E72D297353CC}">
              <c16:uniqueId val="{00000000-DA7F-431C-8B1B-71D43D9F6FDD}"/>
            </c:ext>
          </c:extLst>
        </c:ser>
        <c:ser>
          <c:idx val="1"/>
          <c:order val="1"/>
          <c:tx>
            <c:strRef>
              <c:f>Sheet1!$C$1</c:f>
              <c:strCache>
                <c:ptCount val="1"/>
                <c:pt idx="0">
                  <c:v>FY'18</c:v>
                </c:pt>
              </c:strCache>
            </c:strRef>
          </c:tx>
          <c:spPr>
            <a:gradFill flip="none" rotWithShape="1">
              <a:gsLst>
                <a:gs pos="0">
                  <a:schemeClr val="accent1">
                    <a:shade val="58000"/>
                  </a:schemeClr>
                </a:gs>
                <a:gs pos="75000">
                  <a:schemeClr val="accent1">
                    <a:shade val="58000"/>
                    <a:lumMod val="60000"/>
                    <a:lumOff val="40000"/>
                  </a:schemeClr>
                </a:gs>
                <a:gs pos="51000">
                  <a:schemeClr val="accent1">
                    <a:shade val="58000"/>
                    <a:alpha val="75000"/>
                  </a:schemeClr>
                </a:gs>
                <a:gs pos="100000">
                  <a:schemeClr val="accent1">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Sheet1!$C$2</c:f>
            </c:numRef>
          </c:val>
          <c:extLst>
            <c:ext xmlns:c16="http://schemas.microsoft.com/office/drawing/2014/chart" uri="{C3380CC4-5D6E-409C-BE32-E72D297353CC}">
              <c16:uniqueId val="{00000001-DA7F-431C-8B1B-71D43D9F6FDD}"/>
            </c:ext>
          </c:extLst>
        </c:ser>
        <c:ser>
          <c:idx val="2"/>
          <c:order val="2"/>
          <c:tx>
            <c:strRef>
              <c:f>Sheet1!$D$1</c:f>
              <c:strCache>
                <c:ptCount val="1"/>
                <c:pt idx="0">
                  <c:v>FY'19</c:v>
                </c:pt>
              </c:strCache>
            </c:strRef>
          </c:tx>
          <c:spPr>
            <a:gradFill flip="none" rotWithShape="1">
              <a:gsLst>
                <a:gs pos="0">
                  <a:schemeClr val="accent1">
                    <a:shade val="72000"/>
                  </a:schemeClr>
                </a:gs>
                <a:gs pos="75000">
                  <a:schemeClr val="accent1">
                    <a:shade val="72000"/>
                    <a:lumMod val="60000"/>
                    <a:lumOff val="40000"/>
                  </a:schemeClr>
                </a:gs>
                <a:gs pos="51000">
                  <a:schemeClr val="accent1">
                    <a:shade val="72000"/>
                    <a:alpha val="75000"/>
                  </a:schemeClr>
                </a:gs>
                <a:gs pos="100000">
                  <a:schemeClr val="accent1">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Sheet1!$D$2</c:f>
            </c:numRef>
          </c:val>
          <c:extLst>
            <c:ext xmlns:c16="http://schemas.microsoft.com/office/drawing/2014/chart" uri="{C3380CC4-5D6E-409C-BE32-E72D297353CC}">
              <c16:uniqueId val="{00000002-DA7F-431C-8B1B-71D43D9F6FDD}"/>
            </c:ext>
          </c:extLst>
        </c:ser>
        <c:ser>
          <c:idx val="3"/>
          <c:order val="3"/>
          <c:tx>
            <c:strRef>
              <c:f>Sheet1!$E$1</c:f>
              <c:strCache>
                <c:ptCount val="1"/>
                <c:pt idx="0">
                  <c:v>FY'20</c:v>
                </c:pt>
              </c:strCache>
            </c:strRef>
          </c:tx>
          <c:spPr>
            <a:gradFill flip="none" rotWithShape="1">
              <a:gsLst>
                <a:gs pos="0">
                  <a:schemeClr val="accent1">
                    <a:shade val="86000"/>
                  </a:schemeClr>
                </a:gs>
                <a:gs pos="75000">
                  <a:schemeClr val="accent1">
                    <a:shade val="86000"/>
                    <a:lumMod val="60000"/>
                    <a:lumOff val="40000"/>
                  </a:schemeClr>
                </a:gs>
                <a:gs pos="51000">
                  <a:schemeClr val="accent1">
                    <a:shade val="86000"/>
                    <a:alpha val="75000"/>
                  </a:schemeClr>
                </a:gs>
                <a:gs pos="100000">
                  <a:schemeClr val="accent1">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Sheet1!$E$2</c:f>
              <c:numCache>
                <c:formatCode>General</c:formatCode>
                <c:ptCount val="1"/>
                <c:pt idx="0">
                  <c:v>6.44</c:v>
                </c:pt>
              </c:numCache>
            </c:numRef>
          </c:val>
          <c:extLst>
            <c:ext xmlns:c16="http://schemas.microsoft.com/office/drawing/2014/chart" uri="{C3380CC4-5D6E-409C-BE32-E72D297353CC}">
              <c16:uniqueId val="{00000003-DA7F-431C-8B1B-71D43D9F6FDD}"/>
            </c:ext>
          </c:extLst>
        </c:ser>
        <c:ser>
          <c:idx val="4"/>
          <c:order val="4"/>
          <c:tx>
            <c:strRef>
              <c:f>Sheet1!$F$1</c:f>
              <c:strCache>
                <c:ptCount val="1"/>
                <c:pt idx="0">
                  <c:v>FY'21</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Sheet1!$F$2</c:f>
              <c:numCache>
                <c:formatCode>General</c:formatCode>
                <c:ptCount val="1"/>
                <c:pt idx="0">
                  <c:v>5.33</c:v>
                </c:pt>
              </c:numCache>
            </c:numRef>
          </c:val>
          <c:extLst>
            <c:ext xmlns:c16="http://schemas.microsoft.com/office/drawing/2014/chart" uri="{C3380CC4-5D6E-409C-BE32-E72D297353CC}">
              <c16:uniqueId val="{00000004-DA7F-431C-8B1B-71D43D9F6FDD}"/>
            </c:ext>
          </c:extLst>
        </c:ser>
        <c:ser>
          <c:idx val="5"/>
          <c:order val="5"/>
          <c:tx>
            <c:strRef>
              <c:f>Sheet1!$G$1</c:f>
              <c:strCache>
                <c:ptCount val="1"/>
                <c:pt idx="0">
                  <c:v>FY'22</c:v>
                </c:pt>
              </c:strCache>
            </c:strRef>
          </c:tx>
          <c:spPr>
            <a:gradFill flip="none" rotWithShape="1">
              <a:gsLst>
                <a:gs pos="0">
                  <a:schemeClr val="accent1">
                    <a:tint val="86000"/>
                  </a:schemeClr>
                </a:gs>
                <a:gs pos="75000">
                  <a:schemeClr val="accent1">
                    <a:tint val="86000"/>
                    <a:lumMod val="60000"/>
                    <a:lumOff val="40000"/>
                  </a:schemeClr>
                </a:gs>
                <a:gs pos="51000">
                  <a:schemeClr val="accent1">
                    <a:tint val="86000"/>
                    <a:alpha val="75000"/>
                  </a:schemeClr>
                </a:gs>
                <a:gs pos="100000">
                  <a:schemeClr val="accent1">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Sheet1!$G$2</c:f>
              <c:numCache>
                <c:formatCode>General</c:formatCode>
                <c:ptCount val="1"/>
                <c:pt idx="0">
                  <c:v>6.99</c:v>
                </c:pt>
              </c:numCache>
            </c:numRef>
          </c:val>
          <c:extLst>
            <c:ext xmlns:c16="http://schemas.microsoft.com/office/drawing/2014/chart" uri="{C3380CC4-5D6E-409C-BE32-E72D297353CC}">
              <c16:uniqueId val="{00000005-DA7F-431C-8B1B-71D43D9F6FDD}"/>
            </c:ext>
          </c:extLst>
        </c:ser>
        <c:ser>
          <c:idx val="6"/>
          <c:order val="6"/>
          <c:tx>
            <c:strRef>
              <c:f>Sheet1!$H$1</c:f>
              <c:strCache>
                <c:ptCount val="1"/>
                <c:pt idx="0">
                  <c:v>FY'23</c:v>
                </c:pt>
              </c:strCache>
            </c:strRef>
          </c:tx>
          <c:spPr>
            <a:gradFill flip="none" rotWithShape="1">
              <a:gsLst>
                <a:gs pos="0">
                  <a:schemeClr val="accent1">
                    <a:tint val="72000"/>
                  </a:schemeClr>
                </a:gs>
                <a:gs pos="75000">
                  <a:schemeClr val="accent1">
                    <a:tint val="72000"/>
                    <a:lumMod val="60000"/>
                    <a:lumOff val="40000"/>
                  </a:schemeClr>
                </a:gs>
                <a:gs pos="51000">
                  <a:schemeClr val="accent1">
                    <a:tint val="72000"/>
                    <a:alpha val="75000"/>
                  </a:schemeClr>
                </a:gs>
                <a:gs pos="100000">
                  <a:schemeClr val="accent1">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Sheet1!$H$2</c:f>
              <c:numCache>
                <c:formatCode>General</c:formatCode>
                <c:ptCount val="1"/>
                <c:pt idx="0">
                  <c:v>8.09</c:v>
                </c:pt>
              </c:numCache>
            </c:numRef>
          </c:val>
          <c:extLst>
            <c:ext xmlns:c16="http://schemas.microsoft.com/office/drawing/2014/chart" uri="{C3380CC4-5D6E-409C-BE32-E72D297353CC}">
              <c16:uniqueId val="{00000006-DA7F-431C-8B1B-71D43D9F6FDD}"/>
            </c:ext>
          </c:extLst>
        </c:ser>
        <c:ser>
          <c:idx val="7"/>
          <c:order val="7"/>
          <c:tx>
            <c:strRef>
              <c:f>Sheet1!$I$1</c:f>
              <c:strCache>
                <c:ptCount val="1"/>
                <c:pt idx="0">
                  <c:v>FY'24</c:v>
                </c:pt>
              </c:strCache>
            </c:strRef>
          </c:tx>
          <c:spPr>
            <a:gradFill flip="none" rotWithShape="1">
              <a:gsLst>
                <a:gs pos="0">
                  <a:schemeClr val="accent1">
                    <a:tint val="58000"/>
                  </a:schemeClr>
                </a:gs>
                <a:gs pos="75000">
                  <a:schemeClr val="accent1">
                    <a:tint val="58000"/>
                    <a:lumMod val="60000"/>
                    <a:lumOff val="40000"/>
                  </a:schemeClr>
                </a:gs>
                <a:gs pos="51000">
                  <a:schemeClr val="accent1">
                    <a:tint val="58000"/>
                    <a:alpha val="75000"/>
                  </a:schemeClr>
                </a:gs>
                <a:gs pos="100000">
                  <a:schemeClr val="accent1">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Sheet1!$I$2</c:f>
              <c:numCache>
                <c:formatCode>General</c:formatCode>
                <c:ptCount val="1"/>
                <c:pt idx="0">
                  <c:v>8.43</c:v>
                </c:pt>
              </c:numCache>
            </c:numRef>
          </c:val>
          <c:extLst>
            <c:ext xmlns:c16="http://schemas.microsoft.com/office/drawing/2014/chart" uri="{C3380CC4-5D6E-409C-BE32-E72D297353CC}">
              <c16:uniqueId val="{00000007-DA7F-431C-8B1B-71D43D9F6FDD}"/>
            </c:ext>
          </c:extLst>
        </c:ser>
        <c:ser>
          <c:idx val="8"/>
          <c:order val="8"/>
          <c:tx>
            <c:strRef>
              <c:f>Sheet1!$J$1</c:f>
              <c:strCache>
                <c:ptCount val="1"/>
                <c:pt idx="0">
                  <c:v>FY'25</c:v>
                </c:pt>
              </c:strCache>
            </c:strRef>
          </c:tx>
          <c:spPr>
            <a:gradFill flip="none" rotWithShape="1">
              <a:gsLst>
                <a:gs pos="0">
                  <a:schemeClr val="accent1">
                    <a:tint val="44000"/>
                  </a:schemeClr>
                </a:gs>
                <a:gs pos="75000">
                  <a:schemeClr val="accent1">
                    <a:tint val="44000"/>
                    <a:lumMod val="60000"/>
                    <a:lumOff val="40000"/>
                  </a:schemeClr>
                </a:gs>
                <a:gs pos="51000">
                  <a:schemeClr val="accent1">
                    <a:tint val="44000"/>
                    <a:alpha val="75000"/>
                  </a:schemeClr>
                </a:gs>
                <a:gs pos="100000">
                  <a:schemeClr val="accent1">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Sheet1!$J$2</c:f>
              <c:numCache>
                <c:formatCode>General</c:formatCode>
                <c:ptCount val="1"/>
                <c:pt idx="0">
                  <c:v>8.99</c:v>
                </c:pt>
              </c:numCache>
            </c:numRef>
          </c:val>
          <c:extLst>
            <c:ext xmlns:c16="http://schemas.microsoft.com/office/drawing/2014/chart" uri="{C3380CC4-5D6E-409C-BE32-E72D297353CC}">
              <c16:uniqueId val="{00000008-DA7F-431C-8B1B-71D43D9F6FDD}"/>
            </c:ext>
          </c:extLst>
        </c:ser>
        <c:dLbls>
          <c:dLblPos val="outEnd"/>
          <c:showLegendKey val="0"/>
          <c:showVal val="1"/>
          <c:showCatName val="0"/>
          <c:showSerName val="0"/>
          <c:showPercent val="0"/>
          <c:showBubbleSize val="0"/>
        </c:dLbls>
        <c:gapWidth val="355"/>
        <c:overlap val="-70"/>
        <c:axId val="384593984"/>
        <c:axId val="384595160"/>
      </c:barChart>
      <c:catAx>
        <c:axId val="38459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595160"/>
        <c:crosses val="autoZero"/>
        <c:auto val="1"/>
        <c:lblAlgn val="ctr"/>
        <c:lblOffset val="100"/>
        <c:noMultiLvlLbl val="0"/>
      </c:catAx>
      <c:valAx>
        <c:axId val="384595160"/>
        <c:scaling>
          <c:orientation val="minMax"/>
        </c:scaling>
        <c:delete val="1"/>
        <c:axPos val="l"/>
        <c:numFmt formatCode="General" sourceLinked="1"/>
        <c:majorTickMark val="none"/>
        <c:minorTickMark val="none"/>
        <c:tickLblPos val="nextTo"/>
        <c:crossAx val="38459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726961910861639E-2"/>
          <c:y val="0"/>
          <c:w val="0.76057729439023469"/>
          <c:h val="1"/>
        </c:manualLayout>
      </c:layout>
      <c:pie3DChart>
        <c:varyColors val="1"/>
        <c:ser>
          <c:idx val="0"/>
          <c:order val="0"/>
          <c:tx>
            <c:strRef>
              <c:f>Sheet1!$A$2</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40E-4E78-96BD-AA0C8CFF88C9}"/>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40E-4E78-96BD-AA0C8CFF88C9}"/>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40E-4E78-96BD-AA0C8CFF88C9}"/>
              </c:ext>
            </c:extLst>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40E-4E78-96BD-AA0C8CFF88C9}"/>
              </c:ext>
            </c:extLst>
          </c:dPt>
          <c:dPt>
            <c:idx val="4"/>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640E-4E78-96BD-AA0C8CFF88C9}"/>
              </c:ext>
            </c:extLst>
          </c:dPt>
          <c:dPt>
            <c:idx val="5"/>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40E-4E78-96BD-AA0C8CFF88C9}"/>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50000"/>
                          </a:schemeClr>
                        </a:solidFill>
                        <a:latin typeface="+mn-lt"/>
                        <a:ea typeface="+mn-ea"/>
                        <a:cs typeface="+mn-cs"/>
                      </a:defRPr>
                    </a:pPr>
                    <a:r>
                      <a:rPr lang="en-US" dirty="0"/>
                      <a:t>APM
</a:t>
                    </a:r>
                    <a:r>
                      <a:rPr lang="en-US" dirty="0" smtClean="0"/>
                      <a:t>29%</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5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40E-4E78-96BD-AA0C8CFF88C9}"/>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50000"/>
                          </a:schemeClr>
                        </a:solidFill>
                        <a:latin typeface="+mn-lt"/>
                        <a:ea typeface="+mn-ea"/>
                        <a:cs typeface="+mn-cs"/>
                      </a:defRPr>
                    </a:pPr>
                    <a:r>
                      <a:rPr lang="en-US" dirty="0"/>
                      <a:t>Non-APM
</a:t>
                    </a:r>
                    <a:r>
                      <a:rPr lang="en-US" dirty="0" smtClean="0"/>
                      <a:t>21%</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5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40E-4E78-96BD-AA0C8CFF88C9}"/>
                </c:ext>
              </c:extLst>
            </c:dLbl>
            <c:dLbl>
              <c:idx val="2"/>
              <c:delete val="1"/>
              <c:extLst>
                <c:ext xmlns:c15="http://schemas.microsoft.com/office/drawing/2012/chart" uri="{CE6537A1-D6FC-4f65-9D91-7224C49458BB}"/>
                <c:ext xmlns:c16="http://schemas.microsoft.com/office/drawing/2014/chart" uri="{C3380CC4-5D6E-409C-BE32-E72D297353CC}">
                  <c16:uniqueId val="{00000005-640E-4E78-96BD-AA0C8CFF88C9}"/>
                </c:ext>
              </c:extLst>
            </c:dLbl>
            <c:dLbl>
              <c:idx val="3"/>
              <c:delete val="1"/>
              <c:extLst>
                <c:ext xmlns:c15="http://schemas.microsoft.com/office/drawing/2012/chart" uri="{CE6537A1-D6FC-4f65-9D91-7224C49458BB}"/>
                <c:ext xmlns:c16="http://schemas.microsoft.com/office/drawing/2014/chart" uri="{C3380CC4-5D6E-409C-BE32-E72D297353CC}">
                  <c16:uniqueId val="{00000007-640E-4E78-96BD-AA0C8CFF88C9}"/>
                </c:ext>
              </c:extLst>
            </c:dLbl>
            <c:dLbl>
              <c:idx val="4"/>
              <c:layout>
                <c:manualLayout>
                  <c:x val="-0.37689804772234281"/>
                  <c:y val="-0.48754121418326618"/>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50000"/>
                          </a:schemeClr>
                        </a:solidFill>
                        <a:latin typeface="+mn-lt"/>
                        <a:ea typeface="+mn-ea"/>
                        <a:cs typeface="+mn-cs"/>
                      </a:defRPr>
                    </a:pPr>
                    <a:r>
                      <a:rPr lang="en-US" dirty="0"/>
                      <a:t>RLNG/HPHT</a:t>
                    </a:r>
                    <a:r>
                      <a:rPr lang="en-US" baseline="0" dirty="0"/>
                      <a:t> </a:t>
                    </a:r>
                  </a:p>
                  <a:p>
                    <a:pPr>
                      <a:defRPr>
                        <a:solidFill>
                          <a:schemeClr val="accent4">
                            <a:lumMod val="50000"/>
                          </a:schemeClr>
                        </a:solidFill>
                      </a:defRPr>
                    </a:pPr>
                    <a:r>
                      <a:rPr lang="en-US" baseline="0" dirty="0" smtClean="0"/>
                      <a:t>50%</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5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640E-4E78-96BD-AA0C8CFF88C9}"/>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50000"/>
                        </a:schemeClr>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40E-4E78-96BD-AA0C8CFF88C9}"/>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50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Sheet1!$B$1:$G$1</c:f>
              <c:strCache>
                <c:ptCount val="4"/>
                <c:pt idx="0">
                  <c:v>APM</c:v>
                </c:pt>
                <c:pt idx="1">
                  <c:v>Non-APM</c:v>
                </c:pt>
                <c:pt idx="2">
                  <c:v>CBG</c:v>
                </c:pt>
                <c:pt idx="3">
                  <c:v>RLNG</c:v>
                </c:pt>
              </c:strCache>
            </c:strRef>
          </c:cat>
          <c:val>
            <c:numRef>
              <c:f>Sheet1!$B$2:$G$2</c:f>
              <c:numCache>
                <c:formatCode>0.00</c:formatCode>
                <c:ptCount val="6"/>
                <c:pt idx="0">
                  <c:v>0.28999999999999998</c:v>
                </c:pt>
                <c:pt idx="1">
                  <c:v>0.21</c:v>
                </c:pt>
                <c:pt idx="2">
                  <c:v>0</c:v>
                </c:pt>
                <c:pt idx="3" formatCode="#,##0.00_);[Red]\(#,##0.00\)">
                  <c:v>0.5</c:v>
                </c:pt>
              </c:numCache>
            </c:numRef>
          </c:val>
          <c:extLst>
            <c:ext xmlns:c16="http://schemas.microsoft.com/office/drawing/2014/chart" uri="{C3380CC4-5D6E-409C-BE32-E72D297353CC}">
              <c16:uniqueId val="{0000000A-640E-4E78-96BD-AA0C8CFF88C9}"/>
            </c:ext>
          </c:extLst>
        </c:ser>
        <c:dLbls>
          <c:dLblPos val="outEnd"/>
          <c:showLegendKey val="0"/>
          <c:showVal val="0"/>
          <c:showCatName val="1"/>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Sheet1!$B$2</c:f>
            </c:numRef>
          </c:val>
          <c:extLst>
            <c:ext xmlns:c16="http://schemas.microsoft.com/office/drawing/2014/chart" uri="{C3380CC4-5D6E-409C-BE32-E72D297353CC}">
              <c16:uniqueId val="{00000000-9273-4C36-BF38-1E47ADED052A}"/>
            </c:ext>
          </c:extLst>
        </c:ser>
        <c:ser>
          <c:idx val="1"/>
          <c:order val="1"/>
          <c:tx>
            <c:strRef>
              <c:f>Sheet1!$C$1</c:f>
              <c:strCache>
                <c:ptCount val="1"/>
                <c:pt idx="0">
                  <c:v>March'18</c:v>
                </c:pt>
              </c:strCache>
            </c:strRef>
          </c:tx>
          <c:spPr>
            <a:gradFill flip="none" rotWithShape="1">
              <a:gsLst>
                <a:gs pos="0">
                  <a:schemeClr val="accent3">
                    <a:tint val="58000"/>
                  </a:schemeClr>
                </a:gs>
                <a:gs pos="75000">
                  <a:schemeClr val="accent3">
                    <a:tint val="58000"/>
                    <a:lumMod val="60000"/>
                    <a:lumOff val="40000"/>
                  </a:schemeClr>
                </a:gs>
                <a:gs pos="51000">
                  <a:schemeClr val="accent3">
                    <a:tint val="58000"/>
                    <a:alpha val="75000"/>
                  </a:schemeClr>
                </a:gs>
                <a:gs pos="100000">
                  <a:schemeClr val="accent3">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Sheet1!$C$2</c:f>
            </c:numRef>
          </c:val>
          <c:extLst>
            <c:ext xmlns:c16="http://schemas.microsoft.com/office/drawing/2014/chart" uri="{C3380CC4-5D6E-409C-BE32-E72D297353CC}">
              <c16:uniqueId val="{00000001-9273-4C36-BF38-1E47ADED052A}"/>
            </c:ext>
          </c:extLst>
        </c:ser>
        <c:ser>
          <c:idx val="2"/>
          <c:order val="2"/>
          <c:tx>
            <c:strRef>
              <c:f>Sheet1!$D$1</c:f>
              <c:strCache>
                <c:ptCount val="1"/>
                <c:pt idx="0">
                  <c:v>March'19</c:v>
                </c:pt>
              </c:strCache>
            </c:strRef>
          </c:tx>
          <c:spPr>
            <a:gradFill flip="none" rotWithShape="1">
              <a:gsLst>
                <a:gs pos="0">
                  <a:schemeClr val="accent3">
                    <a:tint val="72000"/>
                  </a:schemeClr>
                </a:gs>
                <a:gs pos="75000">
                  <a:schemeClr val="accent3">
                    <a:tint val="72000"/>
                    <a:lumMod val="60000"/>
                    <a:lumOff val="40000"/>
                  </a:schemeClr>
                </a:gs>
                <a:gs pos="51000">
                  <a:schemeClr val="accent3">
                    <a:tint val="72000"/>
                    <a:alpha val="75000"/>
                  </a:schemeClr>
                </a:gs>
                <a:gs pos="100000">
                  <a:schemeClr val="accent3">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Sheet1!$D$2</c:f>
            </c:numRef>
          </c:val>
          <c:extLst>
            <c:ext xmlns:c16="http://schemas.microsoft.com/office/drawing/2014/chart" uri="{C3380CC4-5D6E-409C-BE32-E72D297353CC}">
              <c16:uniqueId val="{00000002-9273-4C36-BF38-1E47ADED052A}"/>
            </c:ext>
          </c:extLst>
        </c:ser>
        <c:ser>
          <c:idx val="3"/>
          <c:order val="3"/>
          <c:tx>
            <c:strRef>
              <c:f>Sheet1!$E$1</c:f>
              <c:strCache>
                <c:ptCount val="1"/>
                <c:pt idx="0">
                  <c:v>March'20</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Sheet1!$E$2</c:f>
              <c:numCache>
                <c:formatCode>General</c:formatCode>
                <c:ptCount val="1"/>
                <c:pt idx="0">
                  <c:v>555</c:v>
                </c:pt>
              </c:numCache>
            </c:numRef>
          </c:val>
          <c:extLst>
            <c:ext xmlns:c16="http://schemas.microsoft.com/office/drawing/2014/chart" uri="{C3380CC4-5D6E-409C-BE32-E72D297353CC}">
              <c16:uniqueId val="{00000003-9273-4C36-BF38-1E47ADED052A}"/>
            </c:ext>
          </c:extLst>
        </c:ser>
        <c:ser>
          <c:idx val="4"/>
          <c:order val="4"/>
          <c:tx>
            <c:strRef>
              <c:f>Sheet1!$F$1</c:f>
              <c:strCache>
                <c:ptCount val="1"/>
                <c:pt idx="0">
                  <c:v>March'21</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Sheet1!$F$2</c:f>
              <c:numCache>
                <c:formatCode>General</c:formatCode>
                <c:ptCount val="1"/>
                <c:pt idx="0">
                  <c:v>612</c:v>
                </c:pt>
              </c:numCache>
            </c:numRef>
          </c:val>
          <c:extLst>
            <c:ext xmlns:c16="http://schemas.microsoft.com/office/drawing/2014/chart" uri="{C3380CC4-5D6E-409C-BE32-E72D297353CC}">
              <c16:uniqueId val="{00000004-9273-4C36-BF38-1E47ADED052A}"/>
            </c:ext>
          </c:extLst>
        </c:ser>
        <c:ser>
          <c:idx val="5"/>
          <c:order val="5"/>
          <c:tx>
            <c:strRef>
              <c:f>Sheet1!$G$1</c:f>
              <c:strCache>
                <c:ptCount val="1"/>
                <c:pt idx="0">
                  <c:v>March'22</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Sheet1!$G$2</c:f>
              <c:numCache>
                <c:formatCode>General</c:formatCode>
                <c:ptCount val="1"/>
                <c:pt idx="0">
                  <c:v>711</c:v>
                </c:pt>
              </c:numCache>
            </c:numRef>
          </c:val>
          <c:extLst>
            <c:ext xmlns:c16="http://schemas.microsoft.com/office/drawing/2014/chart" uri="{C3380CC4-5D6E-409C-BE32-E72D297353CC}">
              <c16:uniqueId val="{00000005-9273-4C36-BF38-1E47ADED052A}"/>
            </c:ext>
          </c:extLst>
        </c:ser>
        <c:ser>
          <c:idx val="6"/>
          <c:order val="6"/>
          <c:tx>
            <c:strRef>
              <c:f>Sheet1!$H$1</c:f>
              <c:strCache>
                <c:ptCount val="1"/>
                <c:pt idx="0">
                  <c:v>March'23</c:v>
                </c:pt>
              </c:strCache>
            </c:strRef>
          </c:tx>
          <c:spPr>
            <a:gradFill flip="none" rotWithShape="1">
              <a:gsLst>
                <a:gs pos="0">
                  <a:schemeClr val="accent3">
                    <a:shade val="72000"/>
                  </a:schemeClr>
                </a:gs>
                <a:gs pos="75000">
                  <a:schemeClr val="accent3">
                    <a:shade val="72000"/>
                    <a:lumMod val="60000"/>
                    <a:lumOff val="40000"/>
                  </a:schemeClr>
                </a:gs>
                <a:gs pos="51000">
                  <a:schemeClr val="accent3">
                    <a:shade val="72000"/>
                    <a:alpha val="75000"/>
                  </a:schemeClr>
                </a:gs>
                <a:gs pos="100000">
                  <a:schemeClr val="accent3">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Sheet1!$H$2</c:f>
              <c:numCache>
                <c:formatCode>General</c:formatCode>
                <c:ptCount val="1"/>
                <c:pt idx="0">
                  <c:v>791</c:v>
                </c:pt>
              </c:numCache>
            </c:numRef>
          </c:val>
          <c:extLst>
            <c:ext xmlns:c16="http://schemas.microsoft.com/office/drawing/2014/chart" uri="{C3380CC4-5D6E-409C-BE32-E72D297353CC}">
              <c16:uniqueId val="{00000006-9273-4C36-BF38-1E47ADED052A}"/>
            </c:ext>
          </c:extLst>
        </c:ser>
        <c:ser>
          <c:idx val="7"/>
          <c:order val="7"/>
          <c:tx>
            <c:strRef>
              <c:f>Sheet1!$I$1</c:f>
              <c:strCache>
                <c:ptCount val="1"/>
                <c:pt idx="0">
                  <c:v>March'24</c:v>
                </c:pt>
              </c:strCache>
            </c:strRef>
          </c:tx>
          <c:spPr>
            <a:gradFill flip="none" rotWithShape="1">
              <a:gsLst>
                <a:gs pos="0">
                  <a:schemeClr val="accent3">
                    <a:shade val="58000"/>
                  </a:schemeClr>
                </a:gs>
                <a:gs pos="75000">
                  <a:schemeClr val="accent3">
                    <a:shade val="58000"/>
                    <a:lumMod val="60000"/>
                    <a:lumOff val="40000"/>
                  </a:schemeClr>
                </a:gs>
                <a:gs pos="51000">
                  <a:schemeClr val="accent3">
                    <a:shade val="58000"/>
                    <a:alpha val="75000"/>
                  </a:schemeClr>
                </a:gs>
                <a:gs pos="100000">
                  <a:schemeClr val="accent3">
                    <a:shade val="58000"/>
                    <a:lumMod val="20000"/>
                    <a:lumOff val="80000"/>
                    <a:alpha val="15000"/>
                  </a:schemeClr>
                </a:gs>
              </a:gsLst>
              <a:lin ang="5400000" scaled="0"/>
            </a:gra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273-4C36-BF38-1E47ADED052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Sheet1!$I$2</c:f>
              <c:numCache>
                <c:formatCode>General</c:formatCode>
                <c:ptCount val="1"/>
                <c:pt idx="0">
                  <c:v>882</c:v>
                </c:pt>
              </c:numCache>
            </c:numRef>
          </c:val>
          <c:extLst>
            <c:ext xmlns:c16="http://schemas.microsoft.com/office/drawing/2014/chart" uri="{C3380CC4-5D6E-409C-BE32-E72D297353CC}">
              <c16:uniqueId val="{00000008-9273-4C36-BF38-1E47ADED052A}"/>
            </c:ext>
          </c:extLst>
        </c:ser>
        <c:ser>
          <c:idx val="8"/>
          <c:order val="8"/>
          <c:tx>
            <c:strRef>
              <c:f>Sheet1!$J$1</c:f>
              <c:strCache>
                <c:ptCount val="1"/>
                <c:pt idx="0">
                  <c:v>March'25</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cat>
            <c:strRef>
              <c:f>Sheet1!$A$2</c:f>
              <c:strCache>
                <c:ptCount val="1"/>
                <c:pt idx="0">
                  <c:v>No. of CNG Stations</c:v>
                </c:pt>
              </c:strCache>
            </c:strRef>
          </c:cat>
          <c:val>
            <c:numRef>
              <c:f>Sheet1!$J$2</c:f>
              <c:numCache>
                <c:formatCode>General</c:formatCode>
                <c:ptCount val="1"/>
                <c:pt idx="0">
                  <c:v>954</c:v>
                </c:pt>
              </c:numCache>
            </c:numRef>
          </c:val>
          <c:extLst>
            <c:ext xmlns:c16="http://schemas.microsoft.com/office/drawing/2014/chart" uri="{C3380CC4-5D6E-409C-BE32-E72D297353CC}">
              <c16:uniqueId val="{00000009-9273-4C36-BF38-1E47ADED052A}"/>
            </c:ext>
          </c:extLst>
        </c:ser>
        <c:dLbls>
          <c:showLegendKey val="0"/>
          <c:showVal val="0"/>
          <c:showCatName val="0"/>
          <c:showSerName val="0"/>
          <c:showPercent val="0"/>
          <c:showBubbleSize val="0"/>
        </c:dLbls>
        <c:gapWidth val="355"/>
        <c:overlap val="-70"/>
        <c:axId val="384606528"/>
        <c:axId val="384607704"/>
      </c:barChart>
      <c:catAx>
        <c:axId val="38460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607704"/>
        <c:crosses val="autoZero"/>
        <c:auto val="1"/>
        <c:lblAlgn val="ctr"/>
        <c:lblOffset val="100"/>
        <c:noMultiLvlLbl val="0"/>
      </c:catAx>
      <c:valAx>
        <c:axId val="384607704"/>
        <c:scaling>
          <c:orientation val="minMax"/>
        </c:scaling>
        <c:delete val="1"/>
        <c:axPos val="l"/>
        <c:numFmt formatCode="General" sourceLinked="1"/>
        <c:majorTickMark val="none"/>
        <c:minorTickMark val="none"/>
        <c:tickLblPos val="nextTo"/>
        <c:crossAx val="384606528"/>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0511078673329302E-2"/>
          <c:y val="0.88959106154419487"/>
          <c:w val="0.98948892132667066"/>
          <c:h val="8.88553073790809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6">
  <a:schemeClr val="accent6"/>
</cs:colorStyle>
</file>

<file path=ppt/charts/colors11.xml><?xml version="1.0" encoding="utf-8"?>
<cs:colorStyle xmlns:cs="http://schemas.microsoft.com/office/drawing/2012/chartStyle" xmlns:a="http://schemas.openxmlformats.org/drawingml/2006/main" meth="withinLinearReversed" id="24">
  <a:schemeClr val="accent4"/>
</cs:colorStyle>
</file>

<file path=ppt/charts/colors12.xml><?xml version="1.0" encoding="utf-8"?>
<cs:colorStyle xmlns:cs="http://schemas.microsoft.com/office/drawing/2012/chartStyle" xmlns:a="http://schemas.openxmlformats.org/drawingml/2006/main" meth="withinLinearReversed" id="21">
  <a:schemeClr val="accent1"/>
</cs:colorStyle>
</file>

<file path=ppt/charts/colors13.xml><?xml version="1.0" encoding="utf-8"?>
<cs:colorStyle xmlns:cs="http://schemas.microsoft.com/office/drawing/2012/chartStyle" xmlns:a="http://schemas.openxmlformats.org/drawingml/2006/main" meth="withinLinearReversed" id="23">
  <a:schemeClr val="accent3"/>
</cs:colorStyle>
</file>

<file path=ppt/charts/colors14.xml><?xml version="1.0" encoding="utf-8"?>
<cs:colorStyle xmlns:cs="http://schemas.microsoft.com/office/drawing/2012/chartStyle" xmlns:a="http://schemas.openxmlformats.org/drawingml/2006/main" meth="withinLinearReversed" id="26">
  <a:schemeClr val="accent6"/>
</cs:colorStyle>
</file>

<file path=ppt/charts/colors15.xml><?xml version="1.0" encoding="utf-8"?>
<cs:colorStyle xmlns:cs="http://schemas.microsoft.com/office/drawing/2012/chartStyle" xmlns:a="http://schemas.openxmlformats.org/drawingml/2006/main" meth="withinLinearReversed" id="22">
  <a:schemeClr val="accent2"/>
</cs:colorStyle>
</file>

<file path=ppt/charts/colors16.xml><?xml version="1.0" encoding="utf-8"?>
<cs:colorStyle xmlns:cs="http://schemas.microsoft.com/office/drawing/2012/chartStyle" xmlns:a="http://schemas.openxmlformats.org/drawingml/2006/main" meth="withinLinearReversed" id="23">
  <a:schemeClr val="accent3"/>
</cs:colorStyle>
</file>

<file path=ppt/charts/colors17.xml><?xml version="1.0" encoding="utf-8"?>
<cs:colorStyle xmlns:cs="http://schemas.microsoft.com/office/drawing/2012/chartStyle" xmlns:a="http://schemas.openxmlformats.org/drawingml/2006/main" meth="withinLinear" id="16">
  <a:schemeClr val="accent3"/>
</cs:colorStyle>
</file>

<file path=ppt/charts/colors18.xml><?xml version="1.0" encoding="utf-8"?>
<cs:colorStyle xmlns:cs="http://schemas.microsoft.com/office/drawing/2012/chartStyle" xmlns:a="http://schemas.openxmlformats.org/drawingml/2006/main" meth="withinLinear" id="19">
  <a:schemeClr val="accent6"/>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20.xml><?xml version="1.0" encoding="utf-8"?>
<cs:colorStyle xmlns:cs="http://schemas.microsoft.com/office/drawing/2012/chartStyle" xmlns:a="http://schemas.openxmlformats.org/drawingml/2006/main" meth="withinLinearReversed" id="25">
  <a:schemeClr val="accent5"/>
</cs:colorStyle>
</file>

<file path=ppt/charts/colors21.xml><?xml version="1.0" encoding="utf-8"?>
<cs:colorStyle xmlns:cs="http://schemas.microsoft.com/office/drawing/2012/chartStyle" xmlns:a="http://schemas.openxmlformats.org/drawingml/2006/main" meth="withinLinearReversed" id="24">
  <a:schemeClr val="accent4"/>
</cs:colorStyle>
</file>

<file path=ppt/charts/colors22.xml><?xml version="1.0" encoding="utf-8"?>
<cs:colorStyle xmlns:cs="http://schemas.microsoft.com/office/drawing/2012/chartStyle" xmlns:a="http://schemas.openxmlformats.org/drawingml/2006/main" meth="withinLinearReversed" id="26">
  <a:schemeClr val="accent6"/>
</cs:colorStyle>
</file>

<file path=ppt/charts/colors23.xml><?xml version="1.0" encoding="utf-8"?>
<cs:colorStyle xmlns:cs="http://schemas.microsoft.com/office/drawing/2012/chartStyle" xmlns:a="http://schemas.openxmlformats.org/drawingml/2006/main" meth="withinLinearReversed" id="22">
  <a:schemeClr val="accent2"/>
</cs:colorStyle>
</file>

<file path=ppt/charts/colors24.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CE194-AD8E-4FBB-851E-22A16E5F4EA1}"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35F6A981-72E7-4CDF-9B55-AE8ED4ED4A84}">
      <dgm:prSet/>
      <dgm:spPr/>
      <dgm:t>
        <a:bodyPr/>
        <a:lstStyle/>
        <a:p>
          <a:pPr rtl="0"/>
          <a:r>
            <a:rPr lang="en-US" dirty="0"/>
            <a:t>Dividend Policy provides liberal payout</a:t>
          </a:r>
        </a:p>
      </dgm:t>
    </dgm:pt>
    <dgm:pt modelId="{286A0A1D-AB12-4E5A-841A-977F733C2915}" type="parTrans" cxnId="{14BA1B0B-5B0F-403D-9F7B-7221F1981B90}">
      <dgm:prSet/>
      <dgm:spPr/>
      <dgm:t>
        <a:bodyPr/>
        <a:lstStyle/>
        <a:p>
          <a:endParaRPr lang="en-US"/>
        </a:p>
      </dgm:t>
    </dgm:pt>
    <dgm:pt modelId="{6A36A3F6-4C73-4C18-A16A-2F9A3097B391}" type="sibTrans" cxnId="{14BA1B0B-5B0F-403D-9F7B-7221F1981B90}">
      <dgm:prSet/>
      <dgm:spPr/>
      <dgm:t>
        <a:bodyPr/>
        <a:lstStyle/>
        <a:p>
          <a:endParaRPr lang="en-US"/>
        </a:p>
      </dgm:t>
    </dgm:pt>
    <dgm:pt modelId="{E12091B1-3891-4D81-9E75-6E0908FD6D2B}">
      <dgm:prSet/>
      <dgm:spPr/>
      <dgm:t>
        <a:bodyPr/>
        <a:lstStyle/>
        <a:p>
          <a:pPr rtl="0"/>
          <a:r>
            <a:rPr lang="en-US"/>
            <a:t>Track record of last five years</a:t>
          </a:r>
        </a:p>
      </dgm:t>
    </dgm:pt>
    <dgm:pt modelId="{DF5B0F46-9C5B-422E-B562-4FACA887264B}" type="parTrans" cxnId="{08F121DA-8EFD-487B-85D0-07329A736D8D}">
      <dgm:prSet/>
      <dgm:spPr/>
      <dgm:t>
        <a:bodyPr/>
        <a:lstStyle/>
        <a:p>
          <a:endParaRPr lang="en-US"/>
        </a:p>
      </dgm:t>
    </dgm:pt>
    <dgm:pt modelId="{084CAA5E-D967-4D78-97A3-F90BB10329E6}" type="sibTrans" cxnId="{08F121DA-8EFD-487B-85D0-07329A736D8D}">
      <dgm:prSet/>
      <dgm:spPr/>
      <dgm:t>
        <a:bodyPr/>
        <a:lstStyle/>
        <a:p>
          <a:endParaRPr lang="en-US"/>
        </a:p>
      </dgm:t>
    </dgm:pt>
    <dgm:pt modelId="{52288B20-B967-4DC5-A1A4-2AFDA8D34728}" type="pres">
      <dgm:prSet presAssocID="{3B3CE194-AD8E-4FBB-851E-22A16E5F4EA1}" presName="linear" presStyleCnt="0">
        <dgm:presLayoutVars>
          <dgm:animLvl val="lvl"/>
          <dgm:resizeHandles val="exact"/>
        </dgm:presLayoutVars>
      </dgm:prSet>
      <dgm:spPr/>
      <dgm:t>
        <a:bodyPr/>
        <a:lstStyle/>
        <a:p>
          <a:endParaRPr lang="en-US"/>
        </a:p>
      </dgm:t>
    </dgm:pt>
    <dgm:pt modelId="{7F730E42-EEA6-4C60-A050-7504D8BECAB1}" type="pres">
      <dgm:prSet presAssocID="{35F6A981-72E7-4CDF-9B55-AE8ED4ED4A84}" presName="parentText" presStyleLbl="node1" presStyleIdx="0" presStyleCnt="2">
        <dgm:presLayoutVars>
          <dgm:chMax val="0"/>
          <dgm:bulletEnabled val="1"/>
        </dgm:presLayoutVars>
      </dgm:prSet>
      <dgm:spPr/>
      <dgm:t>
        <a:bodyPr/>
        <a:lstStyle/>
        <a:p>
          <a:endParaRPr lang="en-US"/>
        </a:p>
      </dgm:t>
    </dgm:pt>
    <dgm:pt modelId="{279D0CEE-FBAB-428D-96A8-BCD2FDFB34FE}" type="pres">
      <dgm:prSet presAssocID="{6A36A3F6-4C73-4C18-A16A-2F9A3097B391}" presName="spacer" presStyleCnt="0"/>
      <dgm:spPr/>
      <dgm:t>
        <a:bodyPr/>
        <a:lstStyle/>
        <a:p>
          <a:endParaRPr lang="en-US"/>
        </a:p>
      </dgm:t>
    </dgm:pt>
    <dgm:pt modelId="{B18DEC63-C3CA-4BE2-BCDB-F9D487ACC760}" type="pres">
      <dgm:prSet presAssocID="{E12091B1-3891-4D81-9E75-6E0908FD6D2B}" presName="parentText" presStyleLbl="node1" presStyleIdx="1" presStyleCnt="2">
        <dgm:presLayoutVars>
          <dgm:chMax val="0"/>
          <dgm:bulletEnabled val="1"/>
        </dgm:presLayoutVars>
      </dgm:prSet>
      <dgm:spPr/>
      <dgm:t>
        <a:bodyPr/>
        <a:lstStyle/>
        <a:p>
          <a:endParaRPr lang="en-US"/>
        </a:p>
      </dgm:t>
    </dgm:pt>
  </dgm:ptLst>
  <dgm:cxnLst>
    <dgm:cxn modelId="{14BA1B0B-5B0F-403D-9F7B-7221F1981B90}" srcId="{3B3CE194-AD8E-4FBB-851E-22A16E5F4EA1}" destId="{35F6A981-72E7-4CDF-9B55-AE8ED4ED4A84}" srcOrd="0" destOrd="0" parTransId="{286A0A1D-AB12-4E5A-841A-977F733C2915}" sibTransId="{6A36A3F6-4C73-4C18-A16A-2F9A3097B391}"/>
    <dgm:cxn modelId="{08F121DA-8EFD-487B-85D0-07329A736D8D}" srcId="{3B3CE194-AD8E-4FBB-851E-22A16E5F4EA1}" destId="{E12091B1-3891-4D81-9E75-6E0908FD6D2B}" srcOrd="1" destOrd="0" parTransId="{DF5B0F46-9C5B-422E-B562-4FACA887264B}" sibTransId="{084CAA5E-D967-4D78-97A3-F90BB10329E6}"/>
    <dgm:cxn modelId="{2A9BA4B4-3D78-4917-B998-17A409CA2192}" type="presOf" srcId="{E12091B1-3891-4D81-9E75-6E0908FD6D2B}" destId="{B18DEC63-C3CA-4BE2-BCDB-F9D487ACC760}" srcOrd="0" destOrd="0" presId="urn:microsoft.com/office/officeart/2005/8/layout/vList2"/>
    <dgm:cxn modelId="{FFD472E4-8A91-4A8F-A1B8-F2F94BEEF71B}" type="presOf" srcId="{3B3CE194-AD8E-4FBB-851E-22A16E5F4EA1}" destId="{52288B20-B967-4DC5-A1A4-2AFDA8D34728}" srcOrd="0" destOrd="0" presId="urn:microsoft.com/office/officeart/2005/8/layout/vList2"/>
    <dgm:cxn modelId="{17361B2F-1A69-48B9-BD56-050FBC7E09E8}" type="presOf" srcId="{35F6A981-72E7-4CDF-9B55-AE8ED4ED4A84}" destId="{7F730E42-EEA6-4C60-A050-7504D8BECAB1}" srcOrd="0" destOrd="0" presId="urn:microsoft.com/office/officeart/2005/8/layout/vList2"/>
    <dgm:cxn modelId="{0856C5E5-193E-492D-9F80-FF0DDA30DD95}" type="presParOf" srcId="{52288B20-B967-4DC5-A1A4-2AFDA8D34728}" destId="{7F730E42-EEA6-4C60-A050-7504D8BECAB1}" srcOrd="0" destOrd="0" presId="urn:microsoft.com/office/officeart/2005/8/layout/vList2"/>
    <dgm:cxn modelId="{AB5BAF71-6A99-464E-BBD4-7BA2302A39AE}" type="presParOf" srcId="{52288B20-B967-4DC5-A1A4-2AFDA8D34728}" destId="{279D0CEE-FBAB-428D-96A8-BCD2FDFB34FE}" srcOrd="1" destOrd="0" presId="urn:microsoft.com/office/officeart/2005/8/layout/vList2"/>
    <dgm:cxn modelId="{72F8CB06-15C1-4B0E-9A13-C314A923F27A}" type="presParOf" srcId="{52288B20-B967-4DC5-A1A4-2AFDA8D34728}" destId="{B18DEC63-C3CA-4BE2-BCDB-F9D487ACC76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30E42-EEA6-4C60-A050-7504D8BECAB1}">
      <dsp:nvSpPr>
        <dsp:cNvPr id="0" name=""/>
        <dsp:cNvSpPr/>
      </dsp:nvSpPr>
      <dsp:spPr>
        <a:xfrm>
          <a:off x="0" y="9367"/>
          <a:ext cx="7010400" cy="45571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a:t>Dividend Policy provides liberal payout</a:t>
          </a:r>
        </a:p>
      </dsp:txBody>
      <dsp:txXfrm>
        <a:off x="22246" y="31613"/>
        <a:ext cx="6965908" cy="411223"/>
      </dsp:txXfrm>
    </dsp:sp>
    <dsp:sp modelId="{B18DEC63-C3CA-4BE2-BCDB-F9D487ACC760}">
      <dsp:nvSpPr>
        <dsp:cNvPr id="0" name=""/>
        <dsp:cNvSpPr/>
      </dsp:nvSpPr>
      <dsp:spPr>
        <a:xfrm>
          <a:off x="0" y="519802"/>
          <a:ext cx="7010400" cy="45571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a:t>Track record of last five years</a:t>
          </a:r>
        </a:p>
      </dsp:txBody>
      <dsp:txXfrm>
        <a:off x="22246" y="542048"/>
        <a:ext cx="6965908" cy="4112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0.17986</cdr:x>
      <cdr:y>0.01851</cdr:y>
    </cdr:from>
    <cdr:to>
      <cdr:x>0.71259</cdr:x>
      <cdr:y>0.10794</cdr:y>
    </cdr:to>
    <cdr:sp macro="" textlink="">
      <cdr:nvSpPr>
        <cdr:cNvPr id="2" name="TextBox 1"/>
        <cdr:cNvSpPr txBox="1"/>
      </cdr:nvSpPr>
      <cdr:spPr>
        <a:xfrm xmlns:a="http://schemas.openxmlformats.org/drawingml/2006/main">
          <a:off x="888314" y="59002"/>
          <a:ext cx="2631112" cy="2850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400" b="1" dirty="0"/>
            <a:t>(All figures in MMSCMD)</a:t>
          </a:r>
        </a:p>
      </cdr:txBody>
    </cdr:sp>
  </cdr:relSizeAnchor>
</c:userShapes>
</file>

<file path=ppt/drawings/drawing10.xml><?xml version="1.0" encoding="utf-8"?>
<c:userShapes xmlns:c="http://schemas.openxmlformats.org/drawingml/2006/chart">
  <cdr:relSizeAnchor xmlns:cdr="http://schemas.openxmlformats.org/drawingml/2006/chartDrawing">
    <cdr:from>
      <cdr:x>0.78226</cdr:x>
      <cdr:y>0.00806</cdr:y>
    </cdr:from>
    <cdr:to>
      <cdr:x>0.85062</cdr:x>
      <cdr:y>0.17065</cdr:y>
    </cdr:to>
    <cdr:sp macro="" textlink="">
      <cdr:nvSpPr>
        <cdr:cNvPr id="2" name="TextBox 1"/>
        <cdr:cNvSpPr txBox="1"/>
      </cdr:nvSpPr>
      <cdr:spPr>
        <a:xfrm xmlns:a="http://schemas.openxmlformats.org/drawingml/2006/main">
          <a:off x="7848566" y="24653"/>
          <a:ext cx="685869" cy="497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30.7</a:t>
          </a:r>
          <a:endParaRPr lang="en-IN" sz="1200" dirty="0"/>
        </a:p>
      </cdr:txBody>
    </cdr:sp>
  </cdr:relSizeAnchor>
</c:userShapes>
</file>

<file path=ppt/drawings/drawing11.xml><?xml version="1.0" encoding="utf-8"?>
<c:userShapes xmlns:c="http://schemas.openxmlformats.org/drawingml/2006/chart">
  <cdr:relSizeAnchor xmlns:cdr="http://schemas.openxmlformats.org/drawingml/2006/chartDrawing">
    <cdr:from>
      <cdr:x>0.78799</cdr:x>
      <cdr:y>0</cdr:y>
    </cdr:from>
    <cdr:to>
      <cdr:x>0.86461</cdr:x>
      <cdr:y>0.13979</cdr:y>
    </cdr:to>
    <cdr:sp macro="" textlink="">
      <cdr:nvSpPr>
        <cdr:cNvPr id="2" name="TextBox 1"/>
        <cdr:cNvSpPr txBox="1"/>
      </cdr:nvSpPr>
      <cdr:spPr>
        <a:xfrm xmlns:a="http://schemas.openxmlformats.org/drawingml/2006/main">
          <a:off x="7836273" y="0"/>
          <a:ext cx="761985" cy="449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12049</a:t>
          </a:r>
          <a:endParaRPr lang="en-IN"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0.63636</cdr:x>
      <cdr:y>0.01274</cdr:y>
    </cdr:from>
    <cdr:to>
      <cdr:x>0.72727</cdr:x>
      <cdr:y>0.11947</cdr:y>
    </cdr:to>
    <cdr:sp macro="" textlink="">
      <cdr:nvSpPr>
        <cdr:cNvPr id="2" name="TextBox 1"/>
        <cdr:cNvSpPr txBox="1"/>
      </cdr:nvSpPr>
      <cdr:spPr>
        <a:xfrm xmlns:a="http://schemas.openxmlformats.org/drawingml/2006/main">
          <a:off x="3200400" y="36383"/>
          <a:ext cx="457200" cy="3048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786</a:t>
          </a:r>
          <a:endParaRPr lang="en-IN"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0.75849</cdr:x>
      <cdr:y>0.4463</cdr:y>
    </cdr:from>
    <cdr:to>
      <cdr:x>0.84905</cdr:x>
      <cdr:y>0.50816</cdr:y>
    </cdr:to>
    <cdr:sp macro="" textlink="">
      <cdr:nvSpPr>
        <cdr:cNvPr id="2" name="TextBox 1"/>
        <cdr:cNvSpPr txBox="1"/>
      </cdr:nvSpPr>
      <cdr:spPr>
        <a:xfrm xmlns:a="http://schemas.openxmlformats.org/drawingml/2006/main">
          <a:off x="3828949" y="1156269"/>
          <a:ext cx="457200" cy="1602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0.63773</cdr:x>
      <cdr:y>3.85981E-7</cdr:y>
    </cdr:from>
    <cdr:to>
      <cdr:x>0.74339</cdr:x>
      <cdr:y>0.10466</cdr:y>
    </cdr:to>
    <cdr:sp macro="" textlink="">
      <cdr:nvSpPr>
        <cdr:cNvPr id="3" name="TextBox 2"/>
        <cdr:cNvSpPr txBox="1"/>
      </cdr:nvSpPr>
      <cdr:spPr>
        <a:xfrm xmlns:a="http://schemas.openxmlformats.org/drawingml/2006/main">
          <a:off x="3219349" y="1"/>
          <a:ext cx="533400" cy="2711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3084</a:t>
          </a:r>
          <a:endParaRPr lang="en-IN" sz="1200" dirty="0"/>
        </a:p>
      </cdr:txBody>
    </cdr:sp>
  </cdr:relSizeAnchor>
</c:userShapes>
</file>

<file path=ppt/drawings/drawing4.xml><?xml version="1.0" encoding="utf-8"?>
<c:userShapes xmlns:c="http://schemas.openxmlformats.org/drawingml/2006/chart">
  <cdr:relSizeAnchor xmlns:cdr="http://schemas.openxmlformats.org/drawingml/2006/chartDrawing">
    <cdr:from>
      <cdr:x>0.47692</cdr:x>
      <cdr:y>0</cdr:y>
    </cdr:from>
    <cdr:to>
      <cdr:x>0.61538</cdr:x>
      <cdr:y>0.19481</cdr:y>
    </cdr:to>
    <cdr:sp macro="" textlink="">
      <cdr:nvSpPr>
        <cdr:cNvPr id="2" name="TextBox 1"/>
        <cdr:cNvSpPr txBox="1"/>
      </cdr:nvSpPr>
      <cdr:spPr>
        <a:xfrm xmlns:a="http://schemas.openxmlformats.org/drawingml/2006/main">
          <a:off x="4724400" y="0"/>
          <a:ext cx="1371600" cy="1143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lang="en-US" sz="1800" b="1" i="0" u="none" strike="noStrike" kern="1200" baseline="0">
              <a:solidFill>
                <a:prstClr val="black"/>
              </a:solidFill>
              <a:latin typeface="+mn-lt"/>
              <a:ea typeface="+mn-ea"/>
              <a:cs typeface="+mn-cs"/>
            </a:defRPr>
          </a:pPr>
          <a:endParaRPr lang="en-US" sz="1800" b="1" kern="1200" dirty="0">
            <a:solidFill>
              <a:prstClr val="black"/>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0.78002</cdr:x>
      <cdr:y>0.13809</cdr:y>
    </cdr:from>
    <cdr:to>
      <cdr:x>0.88648</cdr:x>
      <cdr:y>0.18635</cdr:y>
    </cdr:to>
    <cdr:sp macro="" textlink="">
      <cdr:nvSpPr>
        <cdr:cNvPr id="2" name="TextBox 1"/>
        <cdr:cNvSpPr txBox="1"/>
      </cdr:nvSpPr>
      <cdr:spPr>
        <a:xfrm xmlns:a="http://schemas.openxmlformats.org/drawingml/2006/main">
          <a:off x="4869484" y="738837"/>
          <a:ext cx="664607" cy="2582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954</a:t>
          </a:r>
          <a:endParaRPr lang="en-IN" sz="1200" dirty="0"/>
        </a:p>
      </cdr:txBody>
    </cdr:sp>
  </cdr:relSizeAnchor>
</c:userShapes>
</file>

<file path=ppt/drawings/drawing6.xml><?xml version="1.0" encoding="utf-8"?>
<c:userShapes xmlns:c="http://schemas.openxmlformats.org/drawingml/2006/chart">
  <cdr:relSizeAnchor xmlns:cdr="http://schemas.openxmlformats.org/drawingml/2006/chartDrawing">
    <cdr:from>
      <cdr:x>0.75411</cdr:x>
      <cdr:y>0</cdr:y>
    </cdr:from>
    <cdr:to>
      <cdr:x>0.88646</cdr:x>
      <cdr:y>0.10811</cdr:y>
    </cdr:to>
    <cdr:sp macro="" textlink="">
      <cdr:nvSpPr>
        <cdr:cNvPr id="2" name="TextBox 1"/>
        <cdr:cNvSpPr txBox="1"/>
      </cdr:nvSpPr>
      <cdr:spPr>
        <a:xfrm xmlns:a="http://schemas.openxmlformats.org/drawingml/2006/main">
          <a:off x="3663271" y="0"/>
          <a:ext cx="642923" cy="2857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36,134</a:t>
          </a:r>
          <a:endParaRPr lang="en-IN" sz="1000" dirty="0"/>
        </a:p>
      </cdr:txBody>
    </cdr:sp>
  </cdr:relSizeAnchor>
</c:userShapes>
</file>

<file path=ppt/drawings/drawing7.xml><?xml version="1.0" encoding="utf-8"?>
<c:userShapes xmlns:c="http://schemas.openxmlformats.org/drawingml/2006/chart">
  <cdr:relSizeAnchor xmlns:cdr="http://schemas.openxmlformats.org/drawingml/2006/chartDrawing">
    <cdr:from>
      <cdr:x>0.81533</cdr:x>
      <cdr:y>0.16216</cdr:y>
    </cdr:from>
    <cdr:to>
      <cdr:x>0.99004</cdr:x>
      <cdr:y>0.48649</cdr:y>
    </cdr:to>
    <cdr:sp macro="" textlink="">
      <cdr:nvSpPr>
        <cdr:cNvPr id="2" name="TextBox 1"/>
        <cdr:cNvSpPr txBox="1"/>
      </cdr:nvSpPr>
      <cdr:spPr>
        <a:xfrm xmlns:a="http://schemas.openxmlformats.org/drawingml/2006/main">
          <a:off x="4267199" y="45720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0.80077</cdr:x>
      <cdr:y>0.10811</cdr:y>
    </cdr:from>
    <cdr:to>
      <cdr:x>0.96092</cdr:x>
      <cdr:y>0.18919</cdr:y>
    </cdr:to>
    <cdr:sp macro="" textlink="">
      <cdr:nvSpPr>
        <cdr:cNvPr id="4" name="TextBox 3"/>
        <cdr:cNvSpPr txBox="1"/>
      </cdr:nvSpPr>
      <cdr:spPr>
        <a:xfrm xmlns:a="http://schemas.openxmlformats.org/drawingml/2006/main">
          <a:off x="4190999" y="304800"/>
          <a:ext cx="838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0.73942</cdr:x>
      <cdr:y>0.02703</cdr:y>
    </cdr:from>
    <cdr:to>
      <cdr:x>0.88401</cdr:x>
      <cdr:y>0.16217</cdr:y>
    </cdr:to>
    <cdr:sp macro="" textlink="">
      <cdr:nvSpPr>
        <cdr:cNvPr id="5" name="TextBox 4"/>
        <cdr:cNvSpPr txBox="1"/>
      </cdr:nvSpPr>
      <cdr:spPr>
        <a:xfrm xmlns:a="http://schemas.openxmlformats.org/drawingml/2006/main">
          <a:off x="3869910" y="76200"/>
          <a:ext cx="756743" cy="381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6,67,607</a:t>
          </a:r>
          <a:endParaRPr lang="en-IN" sz="1200" dirty="0"/>
        </a:p>
      </cdr:txBody>
    </cdr:sp>
  </cdr:relSizeAnchor>
</c:userShapes>
</file>

<file path=ppt/drawings/drawing8.xml><?xml version="1.0" encoding="utf-8"?>
<c:userShapes xmlns:c="http://schemas.openxmlformats.org/drawingml/2006/chart">
  <cdr:relSizeAnchor xmlns:cdr="http://schemas.openxmlformats.org/drawingml/2006/chartDrawing">
    <cdr:from>
      <cdr:x>0.78497</cdr:x>
      <cdr:y>0.06696</cdr:y>
    </cdr:from>
    <cdr:to>
      <cdr:x>0.85664</cdr:x>
      <cdr:y>0.14377</cdr:y>
    </cdr:to>
    <cdr:sp macro="" textlink="">
      <cdr:nvSpPr>
        <cdr:cNvPr id="2" name="TextBox 1"/>
        <cdr:cNvSpPr txBox="1"/>
      </cdr:nvSpPr>
      <cdr:spPr>
        <a:xfrm xmlns:a="http://schemas.openxmlformats.org/drawingml/2006/main">
          <a:off x="4172418" y="199311"/>
          <a:ext cx="3810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0.77063</cdr:x>
      <cdr:y>0.04136</cdr:y>
    </cdr:from>
    <cdr:to>
      <cdr:x>0.85664</cdr:x>
      <cdr:y>0.09257</cdr:y>
    </cdr:to>
    <cdr:sp macro="" textlink="">
      <cdr:nvSpPr>
        <cdr:cNvPr id="3" name="TextBox 2"/>
        <cdr:cNvSpPr txBox="1"/>
      </cdr:nvSpPr>
      <cdr:spPr>
        <a:xfrm xmlns:a="http://schemas.openxmlformats.org/drawingml/2006/main">
          <a:off x="4096218" y="123111"/>
          <a:ext cx="4572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0.74967</cdr:x>
      <cdr:y>0.03223</cdr:y>
    </cdr:from>
    <cdr:to>
      <cdr:x>0.94273</cdr:x>
      <cdr:y>0.12175</cdr:y>
    </cdr:to>
    <cdr:sp macro="" textlink="">
      <cdr:nvSpPr>
        <cdr:cNvPr id="4" name="TextBox 3"/>
        <cdr:cNvSpPr txBox="1"/>
      </cdr:nvSpPr>
      <cdr:spPr>
        <a:xfrm xmlns:a="http://schemas.openxmlformats.org/drawingml/2006/main">
          <a:off x="3735779" y="89945"/>
          <a:ext cx="962025" cy="2497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14,09,240</a:t>
          </a:r>
          <a:endParaRPr lang="en-IN" sz="1200" dirty="0"/>
        </a:p>
      </cdr:txBody>
    </cdr:sp>
  </cdr:relSizeAnchor>
</c:userShapes>
</file>

<file path=ppt/drawings/drawing9.xml><?xml version="1.0" encoding="utf-8"?>
<c:userShapes xmlns:c="http://schemas.openxmlformats.org/drawingml/2006/chart">
  <cdr:relSizeAnchor xmlns:cdr="http://schemas.openxmlformats.org/drawingml/2006/chartDrawing">
    <cdr:from>
      <cdr:x>0.74324</cdr:x>
      <cdr:y>0.0776</cdr:y>
    </cdr:from>
    <cdr:to>
      <cdr:x>0.91874</cdr:x>
      <cdr:y>0.17929</cdr:y>
    </cdr:to>
    <cdr:sp macro="" textlink="">
      <cdr:nvSpPr>
        <cdr:cNvPr id="2" name="TextBox 1"/>
        <cdr:cNvSpPr txBox="1"/>
      </cdr:nvSpPr>
      <cdr:spPr>
        <a:xfrm xmlns:a="http://schemas.openxmlformats.org/drawingml/2006/main">
          <a:off x="3929045" y="219028"/>
          <a:ext cx="927752" cy="2870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21,12,981</a:t>
          </a:r>
          <a:endParaRPr lang="en-IN"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748E1AF-6343-46AA-8AEF-4C12F4118850}" type="datetimeFigureOut">
              <a:rPr lang="en-US" smtClean="0"/>
              <a:t>6/6/2025</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9D2517-63AA-420A-887D-BE60360A8F4D}" type="datetimeFigureOut">
              <a:rPr lang="en-US" noProof="0" smtClean="0"/>
              <a:t>6/6/2025</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221598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10</a:t>
            </a:fld>
            <a:endParaRPr lang="en-US" noProof="0" dirty="0"/>
          </a:p>
        </p:txBody>
      </p:sp>
    </p:spTree>
    <p:extLst>
      <p:ext uri="{BB962C8B-B14F-4D97-AF65-F5344CB8AC3E}">
        <p14:creationId xmlns:p14="http://schemas.microsoft.com/office/powerpoint/2010/main" val="242097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11</a:t>
            </a:fld>
            <a:endParaRPr lang="en-US" noProof="0" dirty="0"/>
          </a:p>
        </p:txBody>
      </p:sp>
    </p:spTree>
    <p:extLst>
      <p:ext uri="{BB962C8B-B14F-4D97-AF65-F5344CB8AC3E}">
        <p14:creationId xmlns:p14="http://schemas.microsoft.com/office/powerpoint/2010/main" val="345761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12</a:t>
            </a:fld>
            <a:endParaRPr lang="en-US" noProof="0" dirty="0"/>
          </a:p>
        </p:txBody>
      </p:sp>
    </p:spTree>
    <p:extLst>
      <p:ext uri="{BB962C8B-B14F-4D97-AF65-F5344CB8AC3E}">
        <p14:creationId xmlns:p14="http://schemas.microsoft.com/office/powerpoint/2010/main" val="2985322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13</a:t>
            </a:fld>
            <a:endParaRPr lang="en-US" noProof="0" dirty="0"/>
          </a:p>
        </p:txBody>
      </p:sp>
    </p:spTree>
    <p:extLst>
      <p:ext uri="{BB962C8B-B14F-4D97-AF65-F5344CB8AC3E}">
        <p14:creationId xmlns:p14="http://schemas.microsoft.com/office/powerpoint/2010/main" val="739586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5513"/>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0035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a:t>
            </a:fld>
            <a:endParaRPr lang="en-US" noProof="0" dirty="0"/>
          </a:p>
        </p:txBody>
      </p:sp>
    </p:spTree>
    <p:extLst>
      <p:ext uri="{BB962C8B-B14F-4D97-AF65-F5344CB8AC3E}">
        <p14:creationId xmlns:p14="http://schemas.microsoft.com/office/powerpoint/2010/main" val="59277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a:t>
            </a:fld>
            <a:endParaRPr lang="en-US" noProof="0" dirty="0"/>
          </a:p>
        </p:txBody>
      </p:sp>
    </p:spTree>
    <p:extLst>
      <p:ext uri="{BB962C8B-B14F-4D97-AF65-F5344CB8AC3E}">
        <p14:creationId xmlns:p14="http://schemas.microsoft.com/office/powerpoint/2010/main" val="87242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4</a:t>
            </a:fld>
            <a:endParaRPr lang="en-US" noProof="0" dirty="0"/>
          </a:p>
        </p:txBody>
      </p:sp>
    </p:spTree>
    <p:extLst>
      <p:ext uri="{BB962C8B-B14F-4D97-AF65-F5344CB8AC3E}">
        <p14:creationId xmlns:p14="http://schemas.microsoft.com/office/powerpoint/2010/main" val="402373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5</a:t>
            </a:fld>
            <a:endParaRPr lang="en-US" noProof="0" dirty="0"/>
          </a:p>
        </p:txBody>
      </p:sp>
    </p:spTree>
    <p:extLst>
      <p:ext uri="{BB962C8B-B14F-4D97-AF65-F5344CB8AC3E}">
        <p14:creationId xmlns:p14="http://schemas.microsoft.com/office/powerpoint/2010/main" val="95812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6</a:t>
            </a:fld>
            <a:endParaRPr lang="en-US" noProof="0" dirty="0"/>
          </a:p>
        </p:txBody>
      </p:sp>
    </p:spTree>
    <p:extLst>
      <p:ext uri="{BB962C8B-B14F-4D97-AF65-F5344CB8AC3E}">
        <p14:creationId xmlns:p14="http://schemas.microsoft.com/office/powerpoint/2010/main" val="175917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7</a:t>
            </a:fld>
            <a:endParaRPr lang="en-US" noProof="0" dirty="0"/>
          </a:p>
        </p:txBody>
      </p:sp>
    </p:spTree>
    <p:extLst>
      <p:ext uri="{BB962C8B-B14F-4D97-AF65-F5344CB8AC3E}">
        <p14:creationId xmlns:p14="http://schemas.microsoft.com/office/powerpoint/2010/main" val="360065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8</a:t>
            </a:fld>
            <a:endParaRPr lang="en-US" noProof="0" dirty="0"/>
          </a:p>
        </p:txBody>
      </p:sp>
    </p:spTree>
    <p:extLst>
      <p:ext uri="{BB962C8B-B14F-4D97-AF65-F5344CB8AC3E}">
        <p14:creationId xmlns:p14="http://schemas.microsoft.com/office/powerpoint/2010/main" val="296301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9</a:t>
            </a:fld>
            <a:endParaRPr lang="en-US" noProof="0" dirty="0"/>
          </a:p>
        </p:txBody>
      </p:sp>
    </p:spTree>
    <p:extLst>
      <p:ext uri="{BB962C8B-B14F-4D97-AF65-F5344CB8AC3E}">
        <p14:creationId xmlns:p14="http://schemas.microsoft.com/office/powerpoint/2010/main" val="416500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smtClean="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6/6/2025</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smtClean="0"/>
              <a:t>Click to edit Master subtitle style</a:t>
            </a:r>
            <a:endParaRPr lang="en-US" noProof="0"/>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smtClean="0"/>
              <a:t>Click to edit Master title style</a:t>
            </a:r>
            <a:endParaRPr lang="en-US" noProof="0"/>
          </a:p>
        </p:txBody>
      </p:sp>
      <p:sp>
        <p:nvSpPr>
          <p:cNvPr id="3" name="Content Placeholder 2"/>
          <p:cNvSpPr>
            <a:spLocks noGrp="1"/>
          </p:cNvSpPr>
          <p:nvPr>
            <p:ph idx="1"/>
          </p:nvPr>
        </p:nvSpPr>
        <p:spPr>
          <a:xfrm>
            <a:off x="5458984" y="812800"/>
            <a:ext cx="5713841" cy="486860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6/6/2025</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2DB7022-84E8-42F0-8AEA-ADED76AFD446}" type="datetime1">
              <a:rPr lang="en-US" smtClean="0"/>
              <a:t>6/6/2025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6/6/2025</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smtClean="0"/>
              <a:t>Click to edit Master title style</a:t>
            </a:r>
            <a:endParaRPr lang="en-US" noProof="0"/>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smtClean="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6/6/2025</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083581" y="1937212"/>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6/6/2025</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223393" y="-171909"/>
            <a:ext cx="4654296" cy="5864225"/>
          </a:xfrm>
        </p:spPr>
        <p:txBody>
          <a:bodyPr/>
          <a:lstStyle>
            <a:lvl1pPr>
              <a:defRPr>
                <a:solidFill>
                  <a:schemeClr val="tx1">
                    <a:lumMod val="75000"/>
                    <a:lumOff val="25000"/>
                  </a:schemeClr>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smtClean="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smtClean="0"/>
              <a:t>Click to edit Master title style</a:t>
            </a:r>
            <a:endParaRPr lang="en-US" noProof="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6/6/2025</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smtClean="0"/>
              <a:t>Click to edit Master title style</a:t>
            </a:r>
            <a:endParaRPr lang="en-US" noProof="0"/>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6/6/2025</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smtClean="0"/>
              <a:t>Click to edit Master title style</a:t>
            </a:r>
            <a:endParaRPr lang="en-US" noProof="0"/>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6/6/2025</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smtClean="0"/>
              <a:t>Click to edit Master title style</a:t>
            </a:r>
            <a:endParaRPr lang="en-US" noProof="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6/6/2025</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a:solidFill>
                  <a:schemeClr val="bg1"/>
                </a:solidFill>
              </a:defRPr>
            </a:lvl1pPr>
          </a:lstStyle>
          <a:p>
            <a:r>
              <a:rPr lang="en-US" noProof="0" dirty="0"/>
              <a:t>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6/6/2025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6/6/2025</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smtClean="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smtClean="0"/>
              <a:t>Click to edit Master subtitle style</a:t>
            </a:r>
            <a:endParaRPr lang="en-US" noProof="0"/>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smtClean="0"/>
              <a:t>Click to edit Master title style</a:t>
            </a:r>
            <a:endParaRPr lang="en-US" noProof="0"/>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6/6/2025</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dirty="0"/>
              <a:t>Footer</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6/6/2025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5" name="Parallélogramme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6/6/2025</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smtClean="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6/6/2025</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smtClean="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6/6/2025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Footer</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6/6/2025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Footer</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6/6/2025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Footer</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6/6/2025</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élogramme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6/6/2025</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Footer</a:t>
            </a:r>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chart" Target="../charts/chart8.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chart" Target="../charts/chart25.xml"/><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8.png"/><Relationship Id="rId7"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xmlns="" val="0"/>
              </a:ext>
            </a:extLst>
          </p:cNvPr>
          <p:cNvSpPr>
            <a:spLocks noGrp="1"/>
          </p:cNvSpPr>
          <p:nvPr>
            <p:ph type="ctrTitle"/>
          </p:nvPr>
        </p:nvSpPr>
        <p:spPr>
          <a:xfrm>
            <a:off x="6629400" y="2247227"/>
            <a:ext cx="5562600" cy="1685310"/>
          </a:xfrm>
        </p:spPr>
        <p:txBody>
          <a:bodyPr anchor="ctr">
            <a:normAutofit/>
          </a:bodyPr>
          <a:lstStyle/>
          <a:p>
            <a:pPr algn="ctr">
              <a:spcBef>
                <a:spcPct val="50000"/>
              </a:spcBef>
            </a:pPr>
            <a:r>
              <a:rPr lang="en-US" sz="4400" dirty="0">
                <a:solidFill>
                  <a:schemeClr val="accent4">
                    <a:lumMod val="50000"/>
                  </a:schemeClr>
                </a:solidFill>
                <a:latin typeface="Arial" panose="020B0604020202020204" pitchFamily="34" charset="0"/>
                <a:cs typeface="Arial" panose="020B0604020202020204" pitchFamily="34" charset="0"/>
              </a:rPr>
              <a:t>Indraprastha Gas Limited</a:t>
            </a:r>
          </a:p>
        </p:txBody>
      </p:sp>
      <p:sp>
        <p:nvSpPr>
          <p:cNvPr id="4" name="Subtitle 3">
            <a:extLst>
              <a:ext uri="{FF2B5EF4-FFF2-40B4-BE49-F238E27FC236}">
                <a16:creationId xmlns:a16="http://schemas.microsoft.com/office/drawing/2014/main" id="{FFFB5E3C-FE17-44EA-B59B-183125D08F7C}"/>
              </a:ext>
            </a:extLst>
          </p:cNvPr>
          <p:cNvSpPr>
            <a:spLocks noGrp="1"/>
          </p:cNvSpPr>
          <p:nvPr>
            <p:ph type="subTitle" idx="1"/>
          </p:nvPr>
        </p:nvSpPr>
        <p:spPr>
          <a:xfrm>
            <a:off x="7073341" y="4508499"/>
            <a:ext cx="4526280" cy="1279652"/>
          </a:xfrm>
        </p:spPr>
        <p:txBody>
          <a:bodyPr>
            <a:noAutofit/>
          </a:bodyPr>
          <a:lstStyle/>
          <a:p>
            <a:pPr algn="ctr">
              <a:lnSpc>
                <a:spcPct val="90000"/>
              </a:lnSpc>
              <a:spcBef>
                <a:spcPct val="50000"/>
              </a:spcBef>
            </a:pPr>
            <a:r>
              <a:rPr lang="en-US" sz="2800" b="1" spc="-50" dirty="0">
                <a:solidFill>
                  <a:schemeClr val="accent4">
                    <a:lumMod val="50000"/>
                  </a:schemeClr>
                </a:solidFill>
                <a:latin typeface="Arial" panose="020B0604020202020204" pitchFamily="34" charset="0"/>
                <a:ea typeface="+mj-ea"/>
                <a:cs typeface="Arial" panose="020B0604020202020204" pitchFamily="34" charset="0"/>
              </a:rPr>
              <a:t>An Overview</a:t>
            </a:r>
          </a:p>
          <a:p>
            <a:pPr algn="ctr">
              <a:lnSpc>
                <a:spcPct val="90000"/>
              </a:lnSpc>
              <a:spcBef>
                <a:spcPct val="50000"/>
              </a:spcBef>
            </a:pPr>
            <a:r>
              <a:rPr lang="en-US" sz="2800" b="1" spc="-50" dirty="0">
                <a:solidFill>
                  <a:schemeClr val="accent4">
                    <a:lumMod val="50000"/>
                  </a:schemeClr>
                </a:solidFill>
                <a:latin typeface="Arial" panose="020B0604020202020204" pitchFamily="34" charset="0"/>
                <a:ea typeface="+mj-ea"/>
                <a:cs typeface="Arial" panose="020B0604020202020204" pitchFamily="34" charset="0"/>
              </a:rPr>
              <a:t>April 2025</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842" y="388836"/>
            <a:ext cx="1756562" cy="1411521"/>
          </a:xfrm>
          <a:prstGeom prst="rect">
            <a:avLst/>
          </a:prstGeom>
        </p:spPr>
      </p:pic>
      <p:pic>
        <p:nvPicPr>
          <p:cNvPr id="1026" name="Picture 2" descr="IGL Turns Blind Eye Towards Stinking Toilet At Its CNG Pump - Indian PSU |  Public Sector Undertaking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771" y="115633"/>
            <a:ext cx="3513909" cy="3369447"/>
          </a:xfrm>
          <a:prstGeom prst="ellipse">
            <a:avLst/>
          </a:prstGeom>
          <a:noFill/>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5"/>
          <a:stretch>
            <a:fillRect/>
          </a:stretch>
        </p:blipFill>
        <p:spPr>
          <a:xfrm>
            <a:off x="542842" y="2558686"/>
            <a:ext cx="3089358" cy="29348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2296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205354" y="97241"/>
            <a:ext cx="9305926" cy="790357"/>
          </a:xfrm>
        </p:spPr>
        <p:txBody>
          <a:bodyPr vert="horz" lIns="91440" tIns="45720" rIns="91440" bIns="45720" rtlCol="0" anchor="b">
            <a:normAutofit fontScale="90000"/>
          </a:bodyPr>
          <a:lstStyle/>
          <a:p>
            <a:pPr lvl="0"/>
            <a:r>
              <a:rPr lang="en-US" dirty="0">
                <a:solidFill>
                  <a:schemeClr val="tx1"/>
                </a:solidFill>
              </a:rPr>
              <a:t>Current Gas Mix (%) (Overall Purchases)</a:t>
            </a:r>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graphicFrame>
        <p:nvGraphicFramePr>
          <p:cNvPr id="9" name="Object 3"/>
          <p:cNvGraphicFramePr>
            <a:graphicFrameLocks noChangeAspect="1"/>
          </p:cNvGraphicFramePr>
          <p:nvPr>
            <p:extLst>
              <p:ext uri="{D42A27DB-BD31-4B8C-83A1-F6EECF244321}">
                <p14:modId xmlns:p14="http://schemas.microsoft.com/office/powerpoint/2010/main" val="1771747851"/>
              </p:ext>
            </p:extLst>
          </p:nvPr>
        </p:nvGraphicFramePr>
        <p:xfrm>
          <a:off x="1717040" y="914400"/>
          <a:ext cx="9367520" cy="55484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03208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205354" y="97241"/>
            <a:ext cx="9305926" cy="790357"/>
          </a:xfrm>
        </p:spPr>
        <p:txBody>
          <a:bodyPr vert="horz" lIns="91440" tIns="45720" rIns="91440" bIns="45720" rtlCol="0" anchor="b">
            <a:normAutofit/>
          </a:bodyPr>
          <a:lstStyle/>
          <a:p>
            <a:pPr lvl="0"/>
            <a:r>
              <a:rPr lang="en-US" dirty="0" smtClean="0">
                <a:solidFill>
                  <a:schemeClr val="tx1"/>
                </a:solidFill>
              </a:rPr>
              <a:t>Growth in CNG Segment</a:t>
            </a:r>
            <a:endParaRPr lang="en-US" dirty="0">
              <a:solidFill>
                <a:schemeClr val="tx1"/>
              </a:solidFill>
            </a:endParaRPr>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graphicFrame>
        <p:nvGraphicFramePr>
          <p:cNvPr id="8" name="Chart 7"/>
          <p:cNvGraphicFramePr/>
          <p:nvPr>
            <p:extLst>
              <p:ext uri="{D42A27DB-BD31-4B8C-83A1-F6EECF244321}">
                <p14:modId xmlns:p14="http://schemas.microsoft.com/office/powerpoint/2010/main" val="1933875640"/>
              </p:ext>
            </p:extLst>
          </p:nvPr>
        </p:nvGraphicFramePr>
        <p:xfrm>
          <a:off x="279930" y="593172"/>
          <a:ext cx="6242789" cy="53504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ext uri="{D42A27DB-BD31-4B8C-83A1-F6EECF244321}">
                <p14:modId xmlns:p14="http://schemas.microsoft.com/office/powerpoint/2010/main" val="2769663970"/>
              </p:ext>
            </p:extLst>
          </p:nvPr>
        </p:nvGraphicFramePr>
        <p:xfrm>
          <a:off x="7048500" y="887598"/>
          <a:ext cx="5090008" cy="26304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p:nvPr>
            <p:extLst>
              <p:ext uri="{D42A27DB-BD31-4B8C-83A1-F6EECF244321}">
                <p14:modId xmlns:p14="http://schemas.microsoft.com/office/powerpoint/2010/main" val="3513219245"/>
              </p:ext>
            </p:extLst>
          </p:nvPr>
        </p:nvGraphicFramePr>
        <p:xfrm>
          <a:off x="7048500" y="3657600"/>
          <a:ext cx="4991100" cy="268198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0531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205354" y="97241"/>
            <a:ext cx="9305926" cy="790357"/>
          </a:xfrm>
        </p:spPr>
        <p:txBody>
          <a:bodyPr vert="horz" lIns="91440" tIns="45720" rIns="91440" bIns="45720" rtlCol="0" anchor="b">
            <a:normAutofit/>
          </a:bodyPr>
          <a:lstStyle/>
          <a:p>
            <a:pPr lvl="0" algn="ctr"/>
            <a:r>
              <a:rPr lang="en-US" dirty="0" smtClean="0">
                <a:solidFill>
                  <a:schemeClr val="tx1"/>
                </a:solidFill>
              </a:rPr>
              <a:t>CNG Station Network</a:t>
            </a:r>
            <a:endParaRPr lang="en-US" dirty="0">
              <a:solidFill>
                <a:schemeClr val="tx1"/>
              </a:solidFill>
            </a:endParaRPr>
          </a:p>
        </p:txBody>
      </p: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9" name="Straight Connector 8"/>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287066089"/>
              </p:ext>
            </p:extLst>
          </p:nvPr>
        </p:nvGraphicFramePr>
        <p:xfrm>
          <a:off x="703827" y="1100310"/>
          <a:ext cx="10811425" cy="5026562"/>
        </p:xfrm>
        <a:graphic>
          <a:graphicData uri="http://schemas.openxmlformats.org/drawingml/2006/table">
            <a:tbl>
              <a:tblPr firstRow="1" bandRow="1">
                <a:tableStyleId>{FABFCF23-3B69-468F-B69F-88F6DE6A72F2}</a:tableStyleId>
              </a:tblPr>
              <a:tblGrid>
                <a:gridCol w="2358418">
                  <a:extLst>
                    <a:ext uri="{9D8B030D-6E8A-4147-A177-3AD203B41FA5}">
                      <a16:colId xmlns:a16="http://schemas.microsoft.com/office/drawing/2014/main" val="20000"/>
                    </a:ext>
                  </a:extLst>
                </a:gridCol>
                <a:gridCol w="1792398">
                  <a:extLst>
                    <a:ext uri="{9D8B030D-6E8A-4147-A177-3AD203B41FA5}">
                      <a16:colId xmlns:a16="http://schemas.microsoft.com/office/drawing/2014/main" val="20001"/>
                    </a:ext>
                  </a:extLst>
                </a:gridCol>
                <a:gridCol w="1698061">
                  <a:extLst>
                    <a:ext uri="{9D8B030D-6E8A-4147-A177-3AD203B41FA5}">
                      <a16:colId xmlns:a16="http://schemas.microsoft.com/office/drawing/2014/main" val="20002"/>
                    </a:ext>
                  </a:extLst>
                </a:gridCol>
                <a:gridCol w="1698061">
                  <a:extLst>
                    <a:ext uri="{9D8B030D-6E8A-4147-A177-3AD203B41FA5}">
                      <a16:colId xmlns:a16="http://schemas.microsoft.com/office/drawing/2014/main" val="20003"/>
                    </a:ext>
                  </a:extLst>
                </a:gridCol>
                <a:gridCol w="1719999">
                  <a:extLst>
                    <a:ext uri="{9D8B030D-6E8A-4147-A177-3AD203B41FA5}">
                      <a16:colId xmlns:a16="http://schemas.microsoft.com/office/drawing/2014/main" val="20004"/>
                    </a:ext>
                  </a:extLst>
                </a:gridCol>
                <a:gridCol w="1544488">
                  <a:extLst>
                    <a:ext uri="{9D8B030D-6E8A-4147-A177-3AD203B41FA5}">
                      <a16:colId xmlns:a16="http://schemas.microsoft.com/office/drawing/2014/main" val="20005"/>
                    </a:ext>
                  </a:extLst>
                </a:gridCol>
              </a:tblGrid>
              <a:tr h="719210">
                <a:tc>
                  <a:txBody>
                    <a:bodyPr/>
                    <a:lstStyle/>
                    <a:p>
                      <a:pPr algn="ctr"/>
                      <a:r>
                        <a:rPr lang="en-US" dirty="0"/>
                        <a:t>Station</a:t>
                      </a:r>
                    </a:p>
                  </a:txBody>
                  <a:tcPr anchor="ctr"/>
                </a:tc>
                <a:tc>
                  <a:txBody>
                    <a:bodyPr/>
                    <a:lstStyle/>
                    <a:p>
                      <a:pPr algn="ctr"/>
                      <a:r>
                        <a:rPr lang="en-US" dirty="0"/>
                        <a:t>IGL</a:t>
                      </a:r>
                    </a:p>
                  </a:txBody>
                  <a:tcPr anchor="ctr"/>
                </a:tc>
                <a:tc>
                  <a:txBody>
                    <a:bodyPr/>
                    <a:lstStyle/>
                    <a:p>
                      <a:pPr algn="ctr"/>
                      <a:r>
                        <a:rPr lang="en-US" dirty="0"/>
                        <a:t>DTC/ UPSRTC</a:t>
                      </a:r>
                    </a:p>
                  </a:txBody>
                  <a:tcPr anchor="ctr"/>
                </a:tc>
                <a:tc>
                  <a:txBody>
                    <a:bodyPr/>
                    <a:lstStyle/>
                    <a:p>
                      <a:pPr algn="ctr"/>
                      <a:r>
                        <a:rPr lang="en-US" dirty="0"/>
                        <a:t>OMC</a:t>
                      </a:r>
                    </a:p>
                  </a:txBody>
                  <a:tcPr anchor="ctr"/>
                </a:tc>
                <a:tc>
                  <a:txBody>
                    <a:bodyPr/>
                    <a:lstStyle/>
                    <a:p>
                      <a:pPr algn="ctr"/>
                      <a:r>
                        <a:rPr lang="en-US" dirty="0"/>
                        <a:t>DODO</a:t>
                      </a:r>
                    </a:p>
                  </a:txBody>
                  <a:tcPr anchor="ctr"/>
                </a:tc>
                <a:tc>
                  <a:txBody>
                    <a:bodyPr/>
                    <a:lstStyle/>
                    <a:p>
                      <a:pPr algn="ctr"/>
                      <a:r>
                        <a:rPr lang="en-US" dirty="0"/>
                        <a:t>Total</a:t>
                      </a:r>
                      <a:endParaRPr lang="en-US" b="1" dirty="0"/>
                    </a:p>
                  </a:txBody>
                  <a:tcPr anchor="ctr"/>
                </a:tc>
                <a:extLst>
                  <a:ext uri="{0D108BD9-81ED-4DB2-BD59-A6C34878D82A}">
                    <a16:rowId xmlns:a16="http://schemas.microsoft.com/office/drawing/2014/main" val="10000"/>
                  </a:ext>
                </a:extLst>
              </a:tr>
              <a:tr h="862354">
                <a:tc>
                  <a:txBody>
                    <a:bodyPr/>
                    <a:lstStyle/>
                    <a:p>
                      <a:pPr algn="ctr"/>
                      <a:r>
                        <a:rPr lang="en-US" dirty="0"/>
                        <a:t>Online</a:t>
                      </a:r>
                      <a:endParaRPr lang="en-US" b="1" dirty="0"/>
                    </a:p>
                  </a:txBody>
                  <a:tcPr anchor="ctr"/>
                </a:tc>
                <a:tc>
                  <a:txBody>
                    <a:bodyPr/>
                    <a:lstStyle/>
                    <a:p>
                      <a:pPr algn="ctr"/>
                      <a:r>
                        <a:rPr lang="en-US" dirty="0" smtClean="0"/>
                        <a:t>183</a:t>
                      </a:r>
                      <a:endParaRPr lang="en-US" dirty="0"/>
                    </a:p>
                  </a:txBody>
                  <a:tcPr anchor="ctr"/>
                </a:tc>
                <a:tc>
                  <a:txBody>
                    <a:bodyPr/>
                    <a:lstStyle/>
                    <a:p>
                      <a:pPr algn="ctr"/>
                      <a:r>
                        <a:rPr lang="en-US" dirty="0" smtClean="0"/>
                        <a:t>64</a:t>
                      </a:r>
                      <a:endParaRPr lang="en-US" dirty="0"/>
                    </a:p>
                  </a:txBody>
                  <a:tcPr anchor="ctr"/>
                </a:tc>
                <a:tc>
                  <a:txBody>
                    <a:bodyPr/>
                    <a:lstStyle/>
                    <a:p>
                      <a:pPr algn="ctr"/>
                      <a:r>
                        <a:rPr lang="en-US" dirty="0" smtClean="0"/>
                        <a:t>464</a:t>
                      </a:r>
                      <a:endParaRPr lang="en-US" dirty="0"/>
                    </a:p>
                  </a:txBody>
                  <a:tcPr anchor="ctr"/>
                </a:tc>
                <a:tc>
                  <a:txBody>
                    <a:bodyPr/>
                    <a:lstStyle/>
                    <a:p>
                      <a:pPr algn="ctr"/>
                      <a:r>
                        <a:rPr lang="en-US" dirty="0" smtClean="0"/>
                        <a:t>81</a:t>
                      </a:r>
                      <a:endParaRPr lang="en-US" dirty="0"/>
                    </a:p>
                  </a:txBody>
                  <a:tcPr anchor="ctr"/>
                </a:tc>
                <a:tc>
                  <a:txBody>
                    <a:bodyPr/>
                    <a:lstStyle/>
                    <a:p>
                      <a:pPr algn="ctr"/>
                      <a:r>
                        <a:rPr lang="en-US" dirty="0" smtClean="0"/>
                        <a:t>792</a:t>
                      </a:r>
                      <a:endParaRPr lang="en-US" b="0" dirty="0"/>
                    </a:p>
                  </a:txBody>
                  <a:tcPr anchor="ctr"/>
                </a:tc>
                <a:extLst>
                  <a:ext uri="{0D108BD9-81ED-4DB2-BD59-A6C34878D82A}">
                    <a16:rowId xmlns:a16="http://schemas.microsoft.com/office/drawing/2014/main" val="10001"/>
                  </a:ext>
                </a:extLst>
              </a:tr>
              <a:tr h="862354">
                <a:tc>
                  <a:txBody>
                    <a:bodyPr/>
                    <a:lstStyle/>
                    <a:p>
                      <a:pPr algn="ctr"/>
                      <a:r>
                        <a:rPr lang="en-US" dirty="0"/>
                        <a:t>Daughter Booster</a:t>
                      </a:r>
                      <a:endParaRPr lang="en-US" b="1" dirty="0"/>
                    </a:p>
                  </a:txBody>
                  <a:tcPr anchor="ctr"/>
                </a:tc>
                <a:tc>
                  <a:txBody>
                    <a:bodyPr/>
                    <a:lstStyle/>
                    <a:p>
                      <a:pPr algn="ctr"/>
                      <a:r>
                        <a:rPr lang="en-US" dirty="0" smtClean="0"/>
                        <a:t>0</a:t>
                      </a:r>
                      <a:endParaRPr lang="en-US" dirty="0"/>
                    </a:p>
                  </a:txBody>
                  <a:tcPr anchor="ctr"/>
                </a:tc>
                <a:tc>
                  <a:txBody>
                    <a:bodyPr/>
                    <a:lstStyle/>
                    <a:p>
                      <a:pPr algn="ctr"/>
                      <a:r>
                        <a:rPr lang="en-US" dirty="0"/>
                        <a:t>0</a:t>
                      </a:r>
                    </a:p>
                  </a:txBody>
                  <a:tcPr anchor="ctr"/>
                </a:tc>
                <a:tc>
                  <a:txBody>
                    <a:bodyPr/>
                    <a:lstStyle/>
                    <a:p>
                      <a:pPr algn="ctr"/>
                      <a:r>
                        <a:rPr lang="en-US" dirty="0" smtClean="0"/>
                        <a:t>105</a:t>
                      </a:r>
                      <a:endParaRPr lang="en-US" dirty="0"/>
                    </a:p>
                  </a:txBody>
                  <a:tcPr anchor="ctr"/>
                </a:tc>
                <a:tc>
                  <a:txBody>
                    <a:bodyPr/>
                    <a:lstStyle/>
                    <a:p>
                      <a:pPr algn="ctr"/>
                      <a:r>
                        <a:rPr lang="en-US" dirty="0"/>
                        <a:t>5</a:t>
                      </a:r>
                    </a:p>
                  </a:txBody>
                  <a:tcPr anchor="ctr"/>
                </a:tc>
                <a:tc>
                  <a:txBody>
                    <a:bodyPr/>
                    <a:lstStyle/>
                    <a:p>
                      <a:pPr algn="ctr"/>
                      <a:r>
                        <a:rPr lang="en-US" dirty="0" smtClean="0"/>
                        <a:t>110</a:t>
                      </a:r>
                      <a:endParaRPr lang="en-US" b="0" dirty="0"/>
                    </a:p>
                  </a:txBody>
                  <a:tcPr anchor="ctr"/>
                </a:tc>
                <a:extLst>
                  <a:ext uri="{0D108BD9-81ED-4DB2-BD59-A6C34878D82A}">
                    <a16:rowId xmlns:a16="http://schemas.microsoft.com/office/drawing/2014/main" val="10002"/>
                  </a:ext>
                </a:extLst>
              </a:tr>
              <a:tr h="862354">
                <a:tc>
                  <a:txBody>
                    <a:bodyPr/>
                    <a:lstStyle/>
                    <a:p>
                      <a:pPr algn="ctr"/>
                      <a:r>
                        <a:rPr lang="en-US" dirty="0"/>
                        <a:t>Daughter</a:t>
                      </a:r>
                      <a:endParaRPr lang="en-US" b="1" dirty="0"/>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smtClean="0"/>
                        <a:t>51</a:t>
                      </a:r>
                      <a:endParaRPr lang="en-US" dirty="0"/>
                    </a:p>
                  </a:txBody>
                  <a:tcPr anchor="ctr"/>
                </a:tc>
                <a:tc>
                  <a:txBody>
                    <a:bodyPr/>
                    <a:lstStyle/>
                    <a:p>
                      <a:pPr algn="ctr"/>
                      <a:r>
                        <a:rPr lang="en-US" dirty="0"/>
                        <a:t>0</a:t>
                      </a:r>
                    </a:p>
                  </a:txBody>
                  <a:tcPr anchor="ctr"/>
                </a:tc>
                <a:tc>
                  <a:txBody>
                    <a:bodyPr/>
                    <a:lstStyle/>
                    <a:p>
                      <a:pPr algn="ctr"/>
                      <a:r>
                        <a:rPr lang="en-US" dirty="0" smtClean="0"/>
                        <a:t>51</a:t>
                      </a:r>
                      <a:endParaRPr lang="en-US" b="0" dirty="0"/>
                    </a:p>
                  </a:txBody>
                  <a:tcPr anchor="ctr"/>
                </a:tc>
                <a:extLst>
                  <a:ext uri="{0D108BD9-81ED-4DB2-BD59-A6C34878D82A}">
                    <a16:rowId xmlns:a16="http://schemas.microsoft.com/office/drawing/2014/main" val="10003"/>
                  </a:ext>
                </a:extLst>
              </a:tr>
              <a:tr h="862354">
                <a:tc>
                  <a:txBody>
                    <a:bodyPr/>
                    <a:lstStyle/>
                    <a:p>
                      <a:pPr algn="ctr"/>
                      <a:r>
                        <a:rPr lang="en-US" dirty="0"/>
                        <a:t>LNG</a:t>
                      </a:r>
                      <a:endParaRPr lang="en-US" b="0" dirty="0"/>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endParaRPr lang="en-US" b="0" dirty="0"/>
                    </a:p>
                  </a:txBody>
                  <a:tcPr anchor="ctr"/>
                </a:tc>
                <a:extLst>
                  <a:ext uri="{0D108BD9-81ED-4DB2-BD59-A6C34878D82A}">
                    <a16:rowId xmlns:a16="http://schemas.microsoft.com/office/drawing/2014/main" val="364803216"/>
                  </a:ext>
                </a:extLst>
              </a:tr>
              <a:tr h="857936">
                <a:tc>
                  <a:txBody>
                    <a:bodyPr/>
                    <a:lstStyle/>
                    <a:p>
                      <a:pPr algn="ctr"/>
                      <a:r>
                        <a:rPr lang="en-US" dirty="0"/>
                        <a:t>Total</a:t>
                      </a:r>
                      <a:endParaRPr lang="en-US" b="0" dirty="0"/>
                    </a:p>
                  </a:txBody>
                  <a:tcPr anchor="ctr"/>
                </a:tc>
                <a:tc>
                  <a:txBody>
                    <a:bodyPr/>
                    <a:lstStyle/>
                    <a:p>
                      <a:pPr algn="ctr"/>
                      <a:r>
                        <a:rPr lang="en-US" dirty="0" smtClean="0"/>
                        <a:t>184</a:t>
                      </a:r>
                      <a:endParaRPr lang="en-US" b="0" dirty="0"/>
                    </a:p>
                  </a:txBody>
                  <a:tcPr anchor="ctr"/>
                </a:tc>
                <a:tc>
                  <a:txBody>
                    <a:bodyPr/>
                    <a:lstStyle/>
                    <a:p>
                      <a:pPr algn="ctr"/>
                      <a:r>
                        <a:rPr lang="en-US" dirty="0" smtClean="0"/>
                        <a:t>64</a:t>
                      </a:r>
                      <a:endParaRPr lang="en-US" b="0" dirty="0"/>
                    </a:p>
                  </a:txBody>
                  <a:tcPr anchor="ctr"/>
                </a:tc>
                <a:tc>
                  <a:txBody>
                    <a:bodyPr/>
                    <a:lstStyle/>
                    <a:p>
                      <a:pPr algn="ctr"/>
                      <a:r>
                        <a:rPr lang="en-US" dirty="0" smtClean="0"/>
                        <a:t>620</a:t>
                      </a:r>
                      <a:endParaRPr lang="en-US" b="0" dirty="0"/>
                    </a:p>
                  </a:txBody>
                  <a:tcPr anchor="ctr"/>
                </a:tc>
                <a:tc>
                  <a:txBody>
                    <a:bodyPr/>
                    <a:lstStyle/>
                    <a:p>
                      <a:pPr algn="ctr"/>
                      <a:r>
                        <a:rPr lang="en-US" dirty="0" smtClean="0"/>
                        <a:t>86</a:t>
                      </a:r>
                      <a:endParaRPr lang="en-US" b="0" dirty="0"/>
                    </a:p>
                  </a:txBody>
                  <a:tcPr anchor="ctr"/>
                </a:tc>
                <a:tc>
                  <a:txBody>
                    <a:bodyPr/>
                    <a:lstStyle/>
                    <a:p>
                      <a:pPr algn="ctr"/>
                      <a:r>
                        <a:rPr lang="en-US" dirty="0" smtClean="0"/>
                        <a:t>954</a:t>
                      </a:r>
                      <a:endParaRPr lang="en-US" b="0"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44837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205354" y="97241"/>
            <a:ext cx="9305926" cy="790357"/>
          </a:xfrm>
        </p:spPr>
        <p:txBody>
          <a:bodyPr vert="horz" lIns="91440" tIns="45720" rIns="91440" bIns="45720" rtlCol="0" anchor="b">
            <a:normAutofit/>
          </a:bodyPr>
          <a:lstStyle/>
          <a:p>
            <a:pPr lvl="0" algn="ctr"/>
            <a:r>
              <a:rPr lang="en-US" dirty="0" smtClean="0">
                <a:solidFill>
                  <a:schemeClr val="tx1"/>
                </a:solidFill>
              </a:rPr>
              <a:t>CNG Station Network</a:t>
            </a:r>
            <a:endParaRPr lang="en-US" dirty="0">
              <a:solidFill>
                <a:schemeClr val="tx1"/>
              </a:solidFill>
            </a:endParaRPr>
          </a:p>
        </p:txBody>
      </p: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9" name="Straight Connector 8"/>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12" name="Table 11"/>
          <p:cNvGraphicFramePr>
            <a:graphicFrameLocks noGrp="1"/>
          </p:cNvGraphicFramePr>
          <p:nvPr>
            <p:extLst/>
          </p:nvPr>
        </p:nvGraphicFramePr>
        <p:xfrm>
          <a:off x="703827" y="1100310"/>
          <a:ext cx="10811425" cy="5026562"/>
        </p:xfrm>
        <a:graphic>
          <a:graphicData uri="http://schemas.openxmlformats.org/drawingml/2006/table">
            <a:tbl>
              <a:tblPr firstRow="1" bandRow="1">
                <a:tableStyleId>{FABFCF23-3B69-468F-B69F-88F6DE6A72F2}</a:tableStyleId>
              </a:tblPr>
              <a:tblGrid>
                <a:gridCol w="2358418">
                  <a:extLst>
                    <a:ext uri="{9D8B030D-6E8A-4147-A177-3AD203B41FA5}">
                      <a16:colId xmlns:a16="http://schemas.microsoft.com/office/drawing/2014/main" val="20000"/>
                    </a:ext>
                  </a:extLst>
                </a:gridCol>
                <a:gridCol w="1792398">
                  <a:extLst>
                    <a:ext uri="{9D8B030D-6E8A-4147-A177-3AD203B41FA5}">
                      <a16:colId xmlns:a16="http://schemas.microsoft.com/office/drawing/2014/main" val="20001"/>
                    </a:ext>
                  </a:extLst>
                </a:gridCol>
                <a:gridCol w="1698061">
                  <a:extLst>
                    <a:ext uri="{9D8B030D-6E8A-4147-A177-3AD203B41FA5}">
                      <a16:colId xmlns:a16="http://schemas.microsoft.com/office/drawing/2014/main" val="20002"/>
                    </a:ext>
                  </a:extLst>
                </a:gridCol>
                <a:gridCol w="1698061">
                  <a:extLst>
                    <a:ext uri="{9D8B030D-6E8A-4147-A177-3AD203B41FA5}">
                      <a16:colId xmlns:a16="http://schemas.microsoft.com/office/drawing/2014/main" val="20003"/>
                    </a:ext>
                  </a:extLst>
                </a:gridCol>
                <a:gridCol w="1719999">
                  <a:extLst>
                    <a:ext uri="{9D8B030D-6E8A-4147-A177-3AD203B41FA5}">
                      <a16:colId xmlns:a16="http://schemas.microsoft.com/office/drawing/2014/main" val="20004"/>
                    </a:ext>
                  </a:extLst>
                </a:gridCol>
                <a:gridCol w="1544488">
                  <a:extLst>
                    <a:ext uri="{9D8B030D-6E8A-4147-A177-3AD203B41FA5}">
                      <a16:colId xmlns:a16="http://schemas.microsoft.com/office/drawing/2014/main" val="20005"/>
                    </a:ext>
                  </a:extLst>
                </a:gridCol>
              </a:tblGrid>
              <a:tr h="719210">
                <a:tc>
                  <a:txBody>
                    <a:bodyPr/>
                    <a:lstStyle/>
                    <a:p>
                      <a:pPr algn="ctr"/>
                      <a:r>
                        <a:rPr lang="en-US" dirty="0"/>
                        <a:t>Station</a:t>
                      </a:r>
                    </a:p>
                  </a:txBody>
                  <a:tcPr anchor="ctr"/>
                </a:tc>
                <a:tc>
                  <a:txBody>
                    <a:bodyPr/>
                    <a:lstStyle/>
                    <a:p>
                      <a:pPr algn="ctr"/>
                      <a:r>
                        <a:rPr lang="en-US" dirty="0"/>
                        <a:t>IGL</a:t>
                      </a:r>
                    </a:p>
                  </a:txBody>
                  <a:tcPr anchor="ctr"/>
                </a:tc>
                <a:tc>
                  <a:txBody>
                    <a:bodyPr/>
                    <a:lstStyle/>
                    <a:p>
                      <a:pPr algn="ctr"/>
                      <a:r>
                        <a:rPr lang="en-US" dirty="0"/>
                        <a:t>DTC/ UPSRTC</a:t>
                      </a:r>
                    </a:p>
                  </a:txBody>
                  <a:tcPr anchor="ctr"/>
                </a:tc>
                <a:tc>
                  <a:txBody>
                    <a:bodyPr/>
                    <a:lstStyle/>
                    <a:p>
                      <a:pPr algn="ctr"/>
                      <a:r>
                        <a:rPr lang="en-US" dirty="0"/>
                        <a:t>OMC</a:t>
                      </a:r>
                    </a:p>
                  </a:txBody>
                  <a:tcPr anchor="ctr"/>
                </a:tc>
                <a:tc>
                  <a:txBody>
                    <a:bodyPr/>
                    <a:lstStyle/>
                    <a:p>
                      <a:pPr algn="ctr"/>
                      <a:r>
                        <a:rPr lang="en-US" dirty="0"/>
                        <a:t>DODO</a:t>
                      </a:r>
                    </a:p>
                  </a:txBody>
                  <a:tcPr anchor="ctr"/>
                </a:tc>
                <a:tc>
                  <a:txBody>
                    <a:bodyPr/>
                    <a:lstStyle/>
                    <a:p>
                      <a:pPr algn="ctr"/>
                      <a:r>
                        <a:rPr lang="en-US" dirty="0"/>
                        <a:t>Total</a:t>
                      </a:r>
                      <a:endParaRPr lang="en-US" b="1" dirty="0"/>
                    </a:p>
                  </a:txBody>
                  <a:tcPr anchor="ctr"/>
                </a:tc>
                <a:extLst>
                  <a:ext uri="{0D108BD9-81ED-4DB2-BD59-A6C34878D82A}">
                    <a16:rowId xmlns:a16="http://schemas.microsoft.com/office/drawing/2014/main" val="10000"/>
                  </a:ext>
                </a:extLst>
              </a:tr>
              <a:tr h="862354">
                <a:tc>
                  <a:txBody>
                    <a:bodyPr/>
                    <a:lstStyle/>
                    <a:p>
                      <a:pPr algn="ctr"/>
                      <a:r>
                        <a:rPr lang="en-US" dirty="0"/>
                        <a:t>Online</a:t>
                      </a:r>
                      <a:endParaRPr lang="en-US" b="1" dirty="0"/>
                    </a:p>
                  </a:txBody>
                  <a:tcPr anchor="ctr"/>
                </a:tc>
                <a:tc>
                  <a:txBody>
                    <a:bodyPr/>
                    <a:lstStyle/>
                    <a:p>
                      <a:pPr algn="ctr"/>
                      <a:r>
                        <a:rPr lang="en-US" dirty="0" smtClean="0"/>
                        <a:t>183</a:t>
                      </a:r>
                      <a:endParaRPr lang="en-US" dirty="0"/>
                    </a:p>
                  </a:txBody>
                  <a:tcPr anchor="ctr"/>
                </a:tc>
                <a:tc>
                  <a:txBody>
                    <a:bodyPr/>
                    <a:lstStyle/>
                    <a:p>
                      <a:pPr algn="ctr"/>
                      <a:r>
                        <a:rPr lang="en-US" dirty="0" smtClean="0"/>
                        <a:t>64</a:t>
                      </a:r>
                      <a:endParaRPr lang="en-US" dirty="0"/>
                    </a:p>
                  </a:txBody>
                  <a:tcPr anchor="ctr"/>
                </a:tc>
                <a:tc>
                  <a:txBody>
                    <a:bodyPr/>
                    <a:lstStyle/>
                    <a:p>
                      <a:pPr algn="ctr"/>
                      <a:r>
                        <a:rPr lang="en-US" dirty="0" smtClean="0"/>
                        <a:t>464</a:t>
                      </a:r>
                      <a:endParaRPr lang="en-US" dirty="0"/>
                    </a:p>
                  </a:txBody>
                  <a:tcPr anchor="ctr"/>
                </a:tc>
                <a:tc>
                  <a:txBody>
                    <a:bodyPr/>
                    <a:lstStyle/>
                    <a:p>
                      <a:pPr algn="ctr"/>
                      <a:r>
                        <a:rPr lang="en-US" dirty="0" smtClean="0"/>
                        <a:t>81</a:t>
                      </a:r>
                      <a:endParaRPr lang="en-US" dirty="0"/>
                    </a:p>
                  </a:txBody>
                  <a:tcPr anchor="ctr"/>
                </a:tc>
                <a:tc>
                  <a:txBody>
                    <a:bodyPr/>
                    <a:lstStyle/>
                    <a:p>
                      <a:pPr algn="ctr"/>
                      <a:r>
                        <a:rPr lang="en-US" dirty="0" smtClean="0"/>
                        <a:t>792</a:t>
                      </a:r>
                      <a:endParaRPr lang="en-US" b="0" dirty="0"/>
                    </a:p>
                  </a:txBody>
                  <a:tcPr anchor="ctr"/>
                </a:tc>
                <a:extLst>
                  <a:ext uri="{0D108BD9-81ED-4DB2-BD59-A6C34878D82A}">
                    <a16:rowId xmlns:a16="http://schemas.microsoft.com/office/drawing/2014/main" val="10001"/>
                  </a:ext>
                </a:extLst>
              </a:tr>
              <a:tr h="862354">
                <a:tc>
                  <a:txBody>
                    <a:bodyPr/>
                    <a:lstStyle/>
                    <a:p>
                      <a:pPr algn="ctr"/>
                      <a:r>
                        <a:rPr lang="en-US" dirty="0"/>
                        <a:t>Daughter Booster</a:t>
                      </a:r>
                      <a:endParaRPr lang="en-US" b="1" dirty="0"/>
                    </a:p>
                  </a:txBody>
                  <a:tcPr anchor="ctr"/>
                </a:tc>
                <a:tc>
                  <a:txBody>
                    <a:bodyPr/>
                    <a:lstStyle/>
                    <a:p>
                      <a:pPr algn="ctr"/>
                      <a:r>
                        <a:rPr lang="en-US" dirty="0" smtClean="0"/>
                        <a:t>0</a:t>
                      </a:r>
                      <a:endParaRPr lang="en-US" dirty="0"/>
                    </a:p>
                  </a:txBody>
                  <a:tcPr anchor="ctr"/>
                </a:tc>
                <a:tc>
                  <a:txBody>
                    <a:bodyPr/>
                    <a:lstStyle/>
                    <a:p>
                      <a:pPr algn="ctr"/>
                      <a:r>
                        <a:rPr lang="en-US" dirty="0"/>
                        <a:t>0</a:t>
                      </a:r>
                    </a:p>
                  </a:txBody>
                  <a:tcPr anchor="ctr"/>
                </a:tc>
                <a:tc>
                  <a:txBody>
                    <a:bodyPr/>
                    <a:lstStyle/>
                    <a:p>
                      <a:pPr algn="ctr"/>
                      <a:r>
                        <a:rPr lang="en-US" dirty="0" smtClean="0"/>
                        <a:t>105</a:t>
                      </a:r>
                      <a:endParaRPr lang="en-US" dirty="0"/>
                    </a:p>
                  </a:txBody>
                  <a:tcPr anchor="ctr"/>
                </a:tc>
                <a:tc>
                  <a:txBody>
                    <a:bodyPr/>
                    <a:lstStyle/>
                    <a:p>
                      <a:pPr algn="ctr"/>
                      <a:r>
                        <a:rPr lang="en-US" dirty="0"/>
                        <a:t>5</a:t>
                      </a:r>
                    </a:p>
                  </a:txBody>
                  <a:tcPr anchor="ctr"/>
                </a:tc>
                <a:tc>
                  <a:txBody>
                    <a:bodyPr/>
                    <a:lstStyle/>
                    <a:p>
                      <a:pPr algn="ctr"/>
                      <a:r>
                        <a:rPr lang="en-US" dirty="0" smtClean="0"/>
                        <a:t>110</a:t>
                      </a:r>
                      <a:endParaRPr lang="en-US" b="0" dirty="0"/>
                    </a:p>
                  </a:txBody>
                  <a:tcPr anchor="ctr"/>
                </a:tc>
                <a:extLst>
                  <a:ext uri="{0D108BD9-81ED-4DB2-BD59-A6C34878D82A}">
                    <a16:rowId xmlns:a16="http://schemas.microsoft.com/office/drawing/2014/main" val="10002"/>
                  </a:ext>
                </a:extLst>
              </a:tr>
              <a:tr h="862354">
                <a:tc>
                  <a:txBody>
                    <a:bodyPr/>
                    <a:lstStyle/>
                    <a:p>
                      <a:pPr algn="ctr"/>
                      <a:r>
                        <a:rPr lang="en-US" dirty="0"/>
                        <a:t>Daughter</a:t>
                      </a:r>
                      <a:endParaRPr lang="en-US" b="1" dirty="0"/>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smtClean="0"/>
                        <a:t>51</a:t>
                      </a:r>
                      <a:endParaRPr lang="en-US" dirty="0"/>
                    </a:p>
                  </a:txBody>
                  <a:tcPr anchor="ctr"/>
                </a:tc>
                <a:tc>
                  <a:txBody>
                    <a:bodyPr/>
                    <a:lstStyle/>
                    <a:p>
                      <a:pPr algn="ctr"/>
                      <a:r>
                        <a:rPr lang="en-US" dirty="0"/>
                        <a:t>0</a:t>
                      </a:r>
                    </a:p>
                  </a:txBody>
                  <a:tcPr anchor="ctr"/>
                </a:tc>
                <a:tc>
                  <a:txBody>
                    <a:bodyPr/>
                    <a:lstStyle/>
                    <a:p>
                      <a:pPr algn="ctr"/>
                      <a:r>
                        <a:rPr lang="en-US" dirty="0" smtClean="0"/>
                        <a:t>51</a:t>
                      </a:r>
                      <a:endParaRPr lang="en-US" b="0" dirty="0"/>
                    </a:p>
                  </a:txBody>
                  <a:tcPr anchor="ctr"/>
                </a:tc>
                <a:extLst>
                  <a:ext uri="{0D108BD9-81ED-4DB2-BD59-A6C34878D82A}">
                    <a16:rowId xmlns:a16="http://schemas.microsoft.com/office/drawing/2014/main" val="10003"/>
                  </a:ext>
                </a:extLst>
              </a:tr>
              <a:tr h="862354">
                <a:tc>
                  <a:txBody>
                    <a:bodyPr/>
                    <a:lstStyle/>
                    <a:p>
                      <a:pPr algn="ctr"/>
                      <a:r>
                        <a:rPr lang="en-US" dirty="0"/>
                        <a:t>LNG</a:t>
                      </a:r>
                      <a:endParaRPr lang="en-US" b="0" dirty="0"/>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endParaRPr lang="en-US" b="0" dirty="0"/>
                    </a:p>
                  </a:txBody>
                  <a:tcPr anchor="ctr"/>
                </a:tc>
                <a:extLst>
                  <a:ext uri="{0D108BD9-81ED-4DB2-BD59-A6C34878D82A}">
                    <a16:rowId xmlns:a16="http://schemas.microsoft.com/office/drawing/2014/main" val="364803216"/>
                  </a:ext>
                </a:extLst>
              </a:tr>
              <a:tr h="857936">
                <a:tc>
                  <a:txBody>
                    <a:bodyPr/>
                    <a:lstStyle/>
                    <a:p>
                      <a:pPr algn="ctr"/>
                      <a:r>
                        <a:rPr lang="en-US" dirty="0"/>
                        <a:t>Total</a:t>
                      </a:r>
                      <a:endParaRPr lang="en-US" b="0" dirty="0"/>
                    </a:p>
                  </a:txBody>
                  <a:tcPr anchor="ctr"/>
                </a:tc>
                <a:tc>
                  <a:txBody>
                    <a:bodyPr/>
                    <a:lstStyle/>
                    <a:p>
                      <a:pPr algn="ctr"/>
                      <a:r>
                        <a:rPr lang="en-US" dirty="0" smtClean="0"/>
                        <a:t>184</a:t>
                      </a:r>
                      <a:endParaRPr lang="en-US" b="0" dirty="0"/>
                    </a:p>
                  </a:txBody>
                  <a:tcPr anchor="ctr"/>
                </a:tc>
                <a:tc>
                  <a:txBody>
                    <a:bodyPr/>
                    <a:lstStyle/>
                    <a:p>
                      <a:pPr algn="ctr"/>
                      <a:r>
                        <a:rPr lang="en-US" dirty="0" smtClean="0"/>
                        <a:t>64</a:t>
                      </a:r>
                      <a:endParaRPr lang="en-US" b="0" dirty="0"/>
                    </a:p>
                  </a:txBody>
                  <a:tcPr anchor="ctr"/>
                </a:tc>
                <a:tc>
                  <a:txBody>
                    <a:bodyPr/>
                    <a:lstStyle/>
                    <a:p>
                      <a:pPr algn="ctr"/>
                      <a:r>
                        <a:rPr lang="en-US" dirty="0" smtClean="0"/>
                        <a:t>620</a:t>
                      </a:r>
                      <a:endParaRPr lang="en-US" b="0" dirty="0"/>
                    </a:p>
                  </a:txBody>
                  <a:tcPr anchor="ctr"/>
                </a:tc>
                <a:tc>
                  <a:txBody>
                    <a:bodyPr/>
                    <a:lstStyle/>
                    <a:p>
                      <a:pPr algn="ctr"/>
                      <a:r>
                        <a:rPr lang="en-US" dirty="0" smtClean="0"/>
                        <a:t>86</a:t>
                      </a:r>
                      <a:endParaRPr lang="en-US" b="0" dirty="0"/>
                    </a:p>
                  </a:txBody>
                  <a:tcPr anchor="ctr"/>
                </a:tc>
                <a:tc>
                  <a:txBody>
                    <a:bodyPr/>
                    <a:lstStyle/>
                    <a:p>
                      <a:pPr algn="ctr"/>
                      <a:r>
                        <a:rPr lang="en-US" dirty="0" smtClean="0"/>
                        <a:t>954</a:t>
                      </a:r>
                      <a:endParaRPr lang="en-US" b="0"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23674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160" y="6288064"/>
            <a:ext cx="12192000" cy="587857"/>
          </a:xfrm>
          <a:prstGeom prst="rect">
            <a:avLst/>
          </a:prstGeom>
        </p:spPr>
      </p:pic>
      <p:graphicFrame>
        <p:nvGraphicFramePr>
          <p:cNvPr id="7" name="Chart 6"/>
          <p:cNvGraphicFramePr/>
          <p:nvPr>
            <p:extLst>
              <p:ext uri="{D42A27DB-BD31-4B8C-83A1-F6EECF244321}">
                <p14:modId xmlns:p14="http://schemas.microsoft.com/office/powerpoint/2010/main" val="253470728"/>
              </p:ext>
            </p:extLst>
          </p:nvPr>
        </p:nvGraphicFramePr>
        <p:xfrm>
          <a:off x="156190" y="937909"/>
          <a:ext cx="4857750" cy="2643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1547508070"/>
              </p:ext>
            </p:extLst>
          </p:nvPr>
        </p:nvGraphicFramePr>
        <p:xfrm>
          <a:off x="5365523" y="937909"/>
          <a:ext cx="4906605" cy="24696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3481249127"/>
              </p:ext>
            </p:extLst>
          </p:nvPr>
        </p:nvGraphicFramePr>
        <p:xfrm>
          <a:off x="209883" y="3581097"/>
          <a:ext cx="4983204" cy="2790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extLst>
              <p:ext uri="{D42A27DB-BD31-4B8C-83A1-F6EECF244321}">
                <p14:modId xmlns:p14="http://schemas.microsoft.com/office/powerpoint/2010/main" val="606435209"/>
              </p:ext>
            </p:extLst>
          </p:nvPr>
        </p:nvGraphicFramePr>
        <p:xfrm>
          <a:off x="5365523" y="3565594"/>
          <a:ext cx="5286375" cy="2737974"/>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10464197" y="5152812"/>
            <a:ext cx="1575403" cy="957955"/>
          </a:xfrm>
          <a:prstGeom prst="rect">
            <a:avLst/>
          </a:prstGeom>
          <a:noFill/>
        </p:spPr>
        <p:txBody>
          <a:bodyPr wrap="square" rtlCol="0">
            <a:spAutoFit/>
          </a:bodyPr>
          <a:lstStyle/>
          <a:p>
            <a:pPr algn="just"/>
            <a:r>
              <a:rPr lang="en-US" sz="1125" b="1" i="1" dirty="0"/>
              <a:t>*Re casted Estimated figures based on various sources. Does not exclude vehicles phase out, if any.</a:t>
            </a:r>
          </a:p>
        </p:txBody>
      </p:sp>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r>
              <a:rPr lang="en-US" dirty="0"/>
              <a:t>CNG Vehicles (Figures in Nos.) IGL GA’s</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039883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160" y="6288064"/>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defTabSz="1066800">
              <a:spcAft>
                <a:spcPct val="35000"/>
              </a:spcAft>
            </a:pPr>
            <a:r>
              <a:rPr lang="en-US" dirty="0"/>
              <a:t>PNG Connections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15" name="Chart 14"/>
          <p:cNvGraphicFramePr/>
          <p:nvPr>
            <p:extLst>
              <p:ext uri="{D42A27DB-BD31-4B8C-83A1-F6EECF244321}">
                <p14:modId xmlns:p14="http://schemas.microsoft.com/office/powerpoint/2010/main" val="771172671"/>
              </p:ext>
            </p:extLst>
          </p:nvPr>
        </p:nvGraphicFramePr>
        <p:xfrm>
          <a:off x="304800" y="926047"/>
          <a:ext cx="11460480" cy="26604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ext uri="{D42A27DB-BD31-4B8C-83A1-F6EECF244321}">
                <p14:modId xmlns:p14="http://schemas.microsoft.com/office/powerpoint/2010/main" val="3017385736"/>
              </p:ext>
            </p:extLst>
          </p:nvPr>
        </p:nvGraphicFramePr>
        <p:xfrm>
          <a:off x="393326" y="3860800"/>
          <a:ext cx="11087474" cy="24589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92501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160" y="6288064"/>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r>
              <a:rPr lang="en-US" dirty="0"/>
              <a:t>PNG Network (Figures in kilometers)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sp>
        <p:nvSpPr>
          <p:cNvPr id="8" name="Slide Number Placeholder 3"/>
          <p:cNvSpPr>
            <a:spLocks noGrp="1"/>
          </p:cNvSpPr>
          <p:nvPr>
            <p:ph type="sldNum" sz="quarter" idx="12"/>
          </p:nvPr>
        </p:nvSpPr>
        <p:spPr>
          <a:xfrm>
            <a:off x="8412480" y="6925733"/>
            <a:ext cx="2560320" cy="389467"/>
          </a:xfrm>
        </p:spPr>
        <p:txBody>
          <a:bodyPr/>
          <a:lstStyle/>
          <a:p>
            <a:pPr>
              <a:defRPr/>
            </a:pPr>
            <a:fld id="{3A3C945A-86BC-4DDE-B7E5-889FC1CD6589}" type="slidenum">
              <a:rPr lang="en-US" sz="1000" smtClean="0">
                <a:latin typeface="Arial" panose="020B0604020202020204" pitchFamily="34" charset="0"/>
                <a:cs typeface="Arial" panose="020B0604020202020204" pitchFamily="34" charset="0"/>
              </a:rPr>
              <a:pPr>
                <a:defRPr/>
              </a:pPr>
              <a:t>16</a:t>
            </a:fld>
            <a:endParaRPr lang="en-US" sz="1000" dirty="0">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3811189366"/>
              </p:ext>
            </p:extLst>
          </p:nvPr>
        </p:nvGraphicFramePr>
        <p:xfrm>
          <a:off x="6451600" y="3772166"/>
          <a:ext cx="5410200" cy="27883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1206105395"/>
              </p:ext>
            </p:extLst>
          </p:nvPr>
        </p:nvGraphicFramePr>
        <p:xfrm>
          <a:off x="6088797" y="972161"/>
          <a:ext cx="5392003" cy="27883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extLst>
              <p:ext uri="{D42A27DB-BD31-4B8C-83A1-F6EECF244321}">
                <p14:modId xmlns:p14="http://schemas.microsoft.com/office/powerpoint/2010/main" val="1206079459"/>
              </p:ext>
            </p:extLst>
          </p:nvPr>
        </p:nvGraphicFramePr>
        <p:xfrm>
          <a:off x="381000" y="804391"/>
          <a:ext cx="6070600" cy="55470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33639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160" y="6288064"/>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defTabSz="933450">
              <a:spcAft>
                <a:spcPct val="35000"/>
              </a:spcAft>
            </a:pPr>
            <a:r>
              <a:rPr lang="en-US" dirty="0"/>
              <a:t>Cumulative Capex (Rs. in Crores)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8" name="Chart 7"/>
          <p:cNvGraphicFramePr/>
          <p:nvPr>
            <p:extLst>
              <p:ext uri="{D42A27DB-BD31-4B8C-83A1-F6EECF244321}">
                <p14:modId xmlns:p14="http://schemas.microsoft.com/office/powerpoint/2010/main" val="1771714550"/>
              </p:ext>
            </p:extLst>
          </p:nvPr>
        </p:nvGraphicFramePr>
        <p:xfrm>
          <a:off x="279930" y="1024293"/>
          <a:ext cx="11556470" cy="50755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9693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160" y="6288064"/>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r>
              <a:rPr lang="en-US" dirty="0" smtClean="0"/>
              <a:t>Standalone Financial Data (Rs./ Crores)</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7" name="Chart 6"/>
          <p:cNvGraphicFramePr/>
          <p:nvPr>
            <p:extLst>
              <p:ext uri="{D42A27DB-BD31-4B8C-83A1-F6EECF244321}">
                <p14:modId xmlns:p14="http://schemas.microsoft.com/office/powerpoint/2010/main" val="1847509347"/>
              </p:ext>
            </p:extLst>
          </p:nvPr>
        </p:nvGraphicFramePr>
        <p:xfrm>
          <a:off x="279931" y="1135131"/>
          <a:ext cx="5938888" cy="2606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3201581719"/>
              </p:ext>
            </p:extLst>
          </p:nvPr>
        </p:nvGraphicFramePr>
        <p:xfrm>
          <a:off x="6380479" y="808175"/>
          <a:ext cx="5659121" cy="28804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p:nvPr>
            <p:extLst>
              <p:ext uri="{D42A27DB-BD31-4B8C-83A1-F6EECF244321}">
                <p14:modId xmlns:p14="http://schemas.microsoft.com/office/powerpoint/2010/main" val="1727286632"/>
              </p:ext>
            </p:extLst>
          </p:nvPr>
        </p:nvGraphicFramePr>
        <p:xfrm>
          <a:off x="91440" y="3688604"/>
          <a:ext cx="6289039"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extLst>
              <p:ext uri="{D42A27DB-BD31-4B8C-83A1-F6EECF244321}">
                <p14:modId xmlns:p14="http://schemas.microsoft.com/office/powerpoint/2010/main" val="3424598527"/>
              </p:ext>
            </p:extLst>
          </p:nvPr>
        </p:nvGraphicFramePr>
        <p:xfrm>
          <a:off x="6622376" y="3688604"/>
          <a:ext cx="5417224" cy="28100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6182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160" y="6288064"/>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a:r>
              <a:rPr lang="en-US" dirty="0" smtClean="0"/>
              <a:t>Dividend</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17" name="Diagram 16"/>
          <p:cNvGraphicFramePr/>
          <p:nvPr>
            <p:extLst>
              <p:ext uri="{D42A27DB-BD31-4B8C-83A1-F6EECF244321}">
                <p14:modId xmlns:p14="http://schemas.microsoft.com/office/powerpoint/2010/main" val="3237673331"/>
              </p:ext>
            </p:extLst>
          </p:nvPr>
        </p:nvGraphicFramePr>
        <p:xfrm>
          <a:off x="1080735" y="1024293"/>
          <a:ext cx="7010400" cy="98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12814093"/>
              </p:ext>
            </p:extLst>
          </p:nvPr>
        </p:nvGraphicFramePr>
        <p:xfrm>
          <a:off x="1080735" y="2317053"/>
          <a:ext cx="8788401" cy="3337560"/>
        </p:xfrm>
        <a:graphic>
          <a:graphicData uri="http://schemas.openxmlformats.org/drawingml/2006/table">
            <a:tbl>
              <a:tblPr firstRow="1" bandRow="1">
                <a:tableStyleId>{93296810-A885-4BE3-A3E7-6D5BEEA58F35}</a:tableStyleId>
              </a:tblPr>
              <a:tblGrid>
                <a:gridCol w="2929467">
                  <a:extLst>
                    <a:ext uri="{9D8B030D-6E8A-4147-A177-3AD203B41FA5}">
                      <a16:colId xmlns:a16="http://schemas.microsoft.com/office/drawing/2014/main" val="1784421535"/>
                    </a:ext>
                  </a:extLst>
                </a:gridCol>
                <a:gridCol w="2929467">
                  <a:extLst>
                    <a:ext uri="{9D8B030D-6E8A-4147-A177-3AD203B41FA5}">
                      <a16:colId xmlns:a16="http://schemas.microsoft.com/office/drawing/2014/main" val="19753516"/>
                    </a:ext>
                  </a:extLst>
                </a:gridCol>
                <a:gridCol w="2929467">
                  <a:extLst>
                    <a:ext uri="{9D8B030D-6E8A-4147-A177-3AD203B41FA5}">
                      <a16:colId xmlns:a16="http://schemas.microsoft.com/office/drawing/2014/main" val="127711004"/>
                    </a:ext>
                  </a:extLst>
                </a:gridCol>
              </a:tblGrid>
              <a:tr h="370840">
                <a:tc>
                  <a:txBody>
                    <a:bodyPr/>
                    <a:lstStyle/>
                    <a:p>
                      <a:r>
                        <a:rPr lang="en-US" dirty="0" smtClean="0"/>
                        <a:t>Year</a:t>
                      </a:r>
                      <a:endParaRPr lang="en-US" dirty="0"/>
                    </a:p>
                  </a:txBody>
                  <a:tcPr/>
                </a:tc>
                <a:tc>
                  <a:txBody>
                    <a:bodyPr/>
                    <a:lstStyle/>
                    <a:p>
                      <a:r>
                        <a:rPr lang="en-US" dirty="0" smtClean="0"/>
                        <a:t>% of face value of share</a:t>
                      </a:r>
                      <a:endParaRPr lang="en-US" dirty="0"/>
                    </a:p>
                  </a:txBody>
                  <a:tcPr/>
                </a:tc>
                <a:tc>
                  <a:txBody>
                    <a:bodyPr/>
                    <a:lstStyle/>
                    <a:p>
                      <a:r>
                        <a:rPr lang="en-US" dirty="0" smtClean="0"/>
                        <a:t>Rs/Share</a:t>
                      </a:r>
                      <a:endParaRPr lang="en-US" dirty="0"/>
                    </a:p>
                  </a:txBody>
                  <a:tcPr/>
                </a:tc>
                <a:extLst>
                  <a:ext uri="{0D108BD9-81ED-4DB2-BD59-A6C34878D82A}">
                    <a16:rowId xmlns:a16="http://schemas.microsoft.com/office/drawing/2014/main" val="1913485060"/>
                  </a:ext>
                </a:extLst>
              </a:tr>
              <a:tr h="370840">
                <a:tc>
                  <a:txBody>
                    <a:bodyPr/>
                    <a:lstStyle/>
                    <a:p>
                      <a:r>
                        <a:rPr lang="en-US" dirty="0" smtClean="0"/>
                        <a:t>FY 18-19</a:t>
                      </a:r>
                      <a:endParaRPr lang="en-US" dirty="0"/>
                    </a:p>
                  </a:txBody>
                  <a:tcPr/>
                </a:tc>
                <a:tc>
                  <a:txBody>
                    <a:bodyPr/>
                    <a:lstStyle/>
                    <a:p>
                      <a:r>
                        <a:rPr lang="en-US" dirty="0" smtClean="0"/>
                        <a:t>120</a:t>
                      </a:r>
                      <a:endParaRPr lang="en-US" dirty="0"/>
                    </a:p>
                  </a:txBody>
                  <a:tcPr/>
                </a:tc>
                <a:tc>
                  <a:txBody>
                    <a:bodyPr/>
                    <a:lstStyle/>
                    <a:p>
                      <a:r>
                        <a:rPr lang="en-US" dirty="0" smtClean="0"/>
                        <a:t>2.40</a:t>
                      </a:r>
                      <a:endParaRPr lang="en-US" dirty="0"/>
                    </a:p>
                  </a:txBody>
                  <a:tcPr/>
                </a:tc>
                <a:extLst>
                  <a:ext uri="{0D108BD9-81ED-4DB2-BD59-A6C34878D82A}">
                    <a16:rowId xmlns:a16="http://schemas.microsoft.com/office/drawing/2014/main" val="3764812258"/>
                  </a:ext>
                </a:extLst>
              </a:tr>
              <a:tr h="370840">
                <a:tc>
                  <a:txBody>
                    <a:bodyPr/>
                    <a:lstStyle/>
                    <a:p>
                      <a:r>
                        <a:rPr kumimoji="0" lang="en-US" sz="1800" u="none" strike="noStrike" kern="1200" cap="none" spc="0" normalizeH="0" baseline="0" noProof="0" dirty="0" smtClean="0">
                          <a:ln>
                            <a:noFill/>
                          </a:ln>
                          <a:effectLst/>
                          <a:uLnTx/>
                          <a:uFillTx/>
                        </a:rPr>
                        <a:t>FY 19-20</a:t>
                      </a:r>
                      <a:endParaRPr lang="en-US" dirty="0"/>
                    </a:p>
                  </a:txBody>
                  <a:tcPr/>
                </a:tc>
                <a:tc>
                  <a:txBody>
                    <a:bodyPr/>
                    <a:lstStyle/>
                    <a:p>
                      <a:r>
                        <a:rPr lang="en-US" dirty="0" smtClean="0"/>
                        <a:t>140</a:t>
                      </a:r>
                      <a:endParaRPr lang="en-US" dirty="0"/>
                    </a:p>
                  </a:txBody>
                  <a:tcPr/>
                </a:tc>
                <a:tc>
                  <a:txBody>
                    <a:bodyPr/>
                    <a:lstStyle/>
                    <a:p>
                      <a:r>
                        <a:rPr lang="en-US" dirty="0" smtClean="0"/>
                        <a:t>2.80</a:t>
                      </a:r>
                      <a:endParaRPr lang="en-US" dirty="0"/>
                    </a:p>
                  </a:txBody>
                  <a:tcPr/>
                </a:tc>
                <a:extLst>
                  <a:ext uri="{0D108BD9-81ED-4DB2-BD59-A6C34878D82A}">
                    <a16:rowId xmlns:a16="http://schemas.microsoft.com/office/drawing/2014/main" val="3008374801"/>
                  </a:ext>
                </a:extLst>
              </a:tr>
              <a:tr h="370840">
                <a:tc>
                  <a:txBody>
                    <a:bodyPr/>
                    <a:lstStyle/>
                    <a:p>
                      <a:r>
                        <a:rPr kumimoji="0" lang="en-US" sz="1800" u="none" strike="noStrike" kern="1200" cap="none" spc="0" normalizeH="0" baseline="0" noProof="0" dirty="0" smtClean="0">
                          <a:ln>
                            <a:noFill/>
                          </a:ln>
                          <a:effectLst/>
                          <a:uLnTx/>
                          <a:uFillTx/>
                        </a:rPr>
                        <a:t>FY 20-21</a:t>
                      </a:r>
                      <a:endParaRPr lang="en-US" dirty="0"/>
                    </a:p>
                  </a:txBody>
                  <a:tcPr/>
                </a:tc>
                <a:tc>
                  <a:txBody>
                    <a:bodyPr/>
                    <a:lstStyle/>
                    <a:p>
                      <a:r>
                        <a:rPr lang="en-US" dirty="0" smtClean="0"/>
                        <a:t>180</a:t>
                      </a:r>
                      <a:endParaRPr lang="en-US" dirty="0"/>
                    </a:p>
                  </a:txBody>
                  <a:tcPr/>
                </a:tc>
                <a:tc>
                  <a:txBody>
                    <a:bodyPr/>
                    <a:lstStyle/>
                    <a:p>
                      <a:r>
                        <a:rPr lang="en-US" dirty="0" smtClean="0"/>
                        <a:t>3.60</a:t>
                      </a:r>
                      <a:endParaRPr lang="en-US" dirty="0"/>
                    </a:p>
                  </a:txBody>
                  <a:tcPr/>
                </a:tc>
                <a:extLst>
                  <a:ext uri="{0D108BD9-81ED-4DB2-BD59-A6C34878D82A}">
                    <a16:rowId xmlns:a16="http://schemas.microsoft.com/office/drawing/2014/main" val="1375278318"/>
                  </a:ext>
                </a:extLst>
              </a:tr>
              <a:tr h="370840">
                <a:tc>
                  <a:txBody>
                    <a:bodyPr/>
                    <a:lstStyle/>
                    <a:p>
                      <a:r>
                        <a:rPr kumimoji="0" lang="en-US" sz="1800" u="none" strike="noStrike" kern="1200" cap="none" spc="0" normalizeH="0" baseline="0" noProof="0" dirty="0" smtClean="0">
                          <a:ln>
                            <a:noFill/>
                          </a:ln>
                          <a:effectLst/>
                          <a:uLnTx/>
                          <a:uFillTx/>
                        </a:rPr>
                        <a:t>FY 21-22</a:t>
                      </a:r>
                      <a:endParaRPr lang="en-US" dirty="0"/>
                    </a:p>
                  </a:txBody>
                  <a:tcPr/>
                </a:tc>
                <a:tc>
                  <a:txBody>
                    <a:bodyPr/>
                    <a:lstStyle/>
                    <a:p>
                      <a:r>
                        <a:rPr lang="en-US" dirty="0" smtClean="0"/>
                        <a:t>275</a:t>
                      </a:r>
                      <a:endParaRPr lang="en-US" dirty="0"/>
                    </a:p>
                  </a:txBody>
                  <a:tcPr/>
                </a:tc>
                <a:tc>
                  <a:txBody>
                    <a:bodyPr/>
                    <a:lstStyle/>
                    <a:p>
                      <a:r>
                        <a:rPr lang="en-US" dirty="0" smtClean="0"/>
                        <a:t>5.50</a:t>
                      </a:r>
                      <a:endParaRPr lang="en-US" dirty="0"/>
                    </a:p>
                  </a:txBody>
                  <a:tcPr/>
                </a:tc>
                <a:extLst>
                  <a:ext uri="{0D108BD9-81ED-4DB2-BD59-A6C34878D82A}">
                    <a16:rowId xmlns:a16="http://schemas.microsoft.com/office/drawing/2014/main" val="2693710465"/>
                  </a:ext>
                </a:extLst>
              </a:tr>
              <a:tr h="370840">
                <a:tc>
                  <a:txBody>
                    <a:bodyPr/>
                    <a:lstStyle/>
                    <a:p>
                      <a:r>
                        <a:rPr kumimoji="0" lang="en-US" sz="1800" u="none" strike="noStrike" kern="1200" cap="none" spc="0" normalizeH="0" baseline="0" noProof="0" dirty="0" smtClean="0">
                          <a:ln>
                            <a:noFill/>
                          </a:ln>
                          <a:effectLst/>
                          <a:uLnTx/>
                          <a:uFillTx/>
                        </a:rPr>
                        <a:t>FY 22-23</a:t>
                      </a:r>
                      <a:endParaRPr lang="en-US" dirty="0"/>
                    </a:p>
                  </a:txBody>
                  <a:tcPr/>
                </a:tc>
                <a:tc>
                  <a:txBody>
                    <a:bodyPr/>
                    <a:lstStyle/>
                    <a:p>
                      <a:r>
                        <a:rPr lang="en-US" dirty="0" smtClean="0"/>
                        <a:t>650</a:t>
                      </a:r>
                      <a:endParaRPr lang="en-US" dirty="0"/>
                    </a:p>
                  </a:txBody>
                  <a:tcPr/>
                </a:tc>
                <a:tc>
                  <a:txBody>
                    <a:bodyPr/>
                    <a:lstStyle/>
                    <a:p>
                      <a:r>
                        <a:rPr lang="en-US" dirty="0" smtClean="0"/>
                        <a:t>13.00</a:t>
                      </a:r>
                      <a:endParaRPr lang="en-US" dirty="0"/>
                    </a:p>
                  </a:txBody>
                  <a:tcPr/>
                </a:tc>
                <a:extLst>
                  <a:ext uri="{0D108BD9-81ED-4DB2-BD59-A6C34878D82A}">
                    <a16:rowId xmlns:a16="http://schemas.microsoft.com/office/drawing/2014/main" val="317412468"/>
                  </a:ext>
                </a:extLst>
              </a:tr>
              <a:tr h="370840">
                <a:tc>
                  <a:txBody>
                    <a:bodyPr/>
                    <a:lstStyle/>
                    <a:p>
                      <a:r>
                        <a:rPr kumimoji="0" lang="en-US" sz="1800" u="none" strike="noStrike" kern="1200" cap="none" spc="0" normalizeH="0" baseline="0" noProof="0" dirty="0" smtClean="0">
                          <a:ln>
                            <a:noFill/>
                          </a:ln>
                          <a:effectLst/>
                          <a:uLnTx/>
                          <a:uFillTx/>
                        </a:rPr>
                        <a:t>FY 23-24 (interim)</a:t>
                      </a:r>
                      <a:endParaRPr lang="en-US" dirty="0"/>
                    </a:p>
                  </a:txBody>
                  <a:tcPr/>
                </a:tc>
                <a:tc>
                  <a:txBody>
                    <a:bodyPr/>
                    <a:lstStyle/>
                    <a:p>
                      <a:r>
                        <a:rPr lang="en-US" dirty="0" smtClean="0"/>
                        <a:t>200</a:t>
                      </a:r>
                      <a:endParaRPr lang="en-US" dirty="0"/>
                    </a:p>
                  </a:txBody>
                  <a:tcPr/>
                </a:tc>
                <a:tc>
                  <a:txBody>
                    <a:bodyPr/>
                    <a:lstStyle/>
                    <a:p>
                      <a:r>
                        <a:rPr lang="en-US" dirty="0" smtClean="0"/>
                        <a:t>4.00</a:t>
                      </a:r>
                      <a:endParaRPr lang="en-US" dirty="0"/>
                    </a:p>
                  </a:txBody>
                  <a:tcPr/>
                </a:tc>
                <a:extLst>
                  <a:ext uri="{0D108BD9-81ED-4DB2-BD59-A6C34878D82A}">
                    <a16:rowId xmlns:a16="http://schemas.microsoft.com/office/drawing/2014/main" val="3028676985"/>
                  </a:ext>
                </a:extLst>
              </a:tr>
              <a:tr h="370840">
                <a:tc>
                  <a:txBody>
                    <a:bodyPr/>
                    <a:lstStyle/>
                    <a:p>
                      <a:r>
                        <a:rPr lang="en-US" dirty="0" smtClean="0"/>
                        <a:t>FY 23-24 (Final)</a:t>
                      </a:r>
                      <a:endParaRPr lang="en-US" dirty="0"/>
                    </a:p>
                  </a:txBody>
                  <a:tcPr/>
                </a:tc>
                <a:tc>
                  <a:txBody>
                    <a:bodyPr/>
                    <a:lstStyle/>
                    <a:p>
                      <a:r>
                        <a:rPr lang="en-US" dirty="0" smtClean="0"/>
                        <a:t>250</a:t>
                      </a:r>
                      <a:endParaRPr lang="en-US" dirty="0"/>
                    </a:p>
                  </a:txBody>
                  <a:tcPr/>
                </a:tc>
                <a:tc>
                  <a:txBody>
                    <a:bodyPr/>
                    <a:lstStyle/>
                    <a:p>
                      <a:r>
                        <a:rPr lang="en-US" dirty="0" smtClean="0"/>
                        <a:t>5.00</a:t>
                      </a:r>
                      <a:endParaRPr lang="en-US" dirty="0"/>
                    </a:p>
                  </a:txBody>
                  <a:tcPr/>
                </a:tc>
                <a:extLst>
                  <a:ext uri="{0D108BD9-81ED-4DB2-BD59-A6C34878D82A}">
                    <a16:rowId xmlns:a16="http://schemas.microsoft.com/office/drawing/2014/main" val="1512726157"/>
                  </a:ext>
                </a:extLst>
              </a:tr>
              <a:tr h="370840">
                <a:tc>
                  <a:txBody>
                    <a:bodyPr/>
                    <a:lstStyle/>
                    <a:p>
                      <a:r>
                        <a:rPr lang="en-US" dirty="0" smtClean="0"/>
                        <a:t>FY 24-25 (Interim)</a:t>
                      </a:r>
                      <a:endParaRPr lang="en-US" dirty="0"/>
                    </a:p>
                  </a:txBody>
                  <a:tcPr/>
                </a:tc>
                <a:tc>
                  <a:txBody>
                    <a:bodyPr/>
                    <a:lstStyle/>
                    <a:p>
                      <a:r>
                        <a:rPr lang="en-US" dirty="0" smtClean="0"/>
                        <a:t>275</a:t>
                      </a:r>
                      <a:endParaRPr lang="en-US" dirty="0"/>
                    </a:p>
                  </a:txBody>
                  <a:tcPr/>
                </a:tc>
                <a:tc>
                  <a:txBody>
                    <a:bodyPr/>
                    <a:lstStyle/>
                    <a:p>
                      <a:r>
                        <a:rPr lang="en-US" dirty="0" smtClean="0"/>
                        <a:t>5.50</a:t>
                      </a:r>
                      <a:endParaRPr lang="en-US" dirty="0"/>
                    </a:p>
                  </a:txBody>
                  <a:tcPr/>
                </a:tc>
                <a:extLst>
                  <a:ext uri="{0D108BD9-81ED-4DB2-BD59-A6C34878D82A}">
                    <a16:rowId xmlns:a16="http://schemas.microsoft.com/office/drawing/2014/main" val="489306139"/>
                  </a:ext>
                </a:extLst>
              </a:tr>
            </a:tbl>
          </a:graphicData>
        </a:graphic>
      </p:graphicFrame>
    </p:spTree>
    <p:extLst>
      <p:ext uri="{BB962C8B-B14F-4D97-AF65-F5344CB8AC3E}">
        <p14:creationId xmlns:p14="http://schemas.microsoft.com/office/powerpoint/2010/main" val="2117123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733674" y="22860"/>
            <a:ext cx="5983605" cy="790357"/>
          </a:xfrm>
        </p:spPr>
        <p:txBody>
          <a:bodyPr vert="horz" lIns="91440" tIns="45720" rIns="91440" bIns="45720" rtlCol="0" anchor="b">
            <a:normAutofit/>
          </a:bodyPr>
          <a:lstStyle/>
          <a:p>
            <a:pPr algn="ctr"/>
            <a:r>
              <a:rPr lang="en-US" sz="4800" dirty="0" smtClean="0">
                <a:solidFill>
                  <a:schemeClr val="tx1">
                    <a:lumMod val="75000"/>
                    <a:lumOff val="25000"/>
                  </a:schemeClr>
                </a:solidFill>
              </a:rPr>
              <a:t>Background</a:t>
            </a:r>
            <a:endParaRPr lang="en-US" sz="4800" dirty="0">
              <a:solidFill>
                <a:schemeClr val="tx1">
                  <a:lumMod val="75000"/>
                  <a:lumOff val="25000"/>
                </a:schemeClr>
              </a:solidFill>
            </a:endParaRP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172720" y="1045489"/>
            <a:ext cx="4013200" cy="5202912"/>
          </a:xfrm>
        </p:spPr>
        <p:txBody>
          <a:bodyPr vert="horz" lIns="0" tIns="45720" rIns="0" bIns="45720" rtlCol="0">
            <a:noAutofit/>
          </a:bodyPr>
          <a:lstStyle/>
          <a:p>
            <a:pPr lvl="0" algn="just"/>
            <a:endParaRPr lang="en-US" sz="1800" dirty="0" smtClean="0"/>
          </a:p>
          <a:p>
            <a:pPr lvl="0" algn="just"/>
            <a:r>
              <a:rPr lang="en-US" sz="1800" dirty="0" smtClean="0"/>
              <a:t>Incorporated </a:t>
            </a:r>
            <a:r>
              <a:rPr lang="en-US" sz="1800" dirty="0"/>
              <a:t>in 1998, IGL is a Joint Venture of GAIL and BPCL.  Govt. of NCT of Delhi is also holding 5% </a:t>
            </a:r>
            <a:r>
              <a:rPr lang="en-US" sz="1800" dirty="0" smtClean="0"/>
              <a:t>equity</a:t>
            </a:r>
          </a:p>
          <a:p>
            <a:pPr lvl="0" algn="just"/>
            <a:endParaRPr lang="en-US" sz="1800" dirty="0"/>
          </a:p>
          <a:p>
            <a:pPr algn="just"/>
            <a:r>
              <a:rPr lang="en-US" sz="1800" dirty="0"/>
              <a:t>The company was listed in stock exchange in December 2003.</a:t>
            </a:r>
          </a:p>
          <a:p>
            <a:pPr lvl="0" algn="just"/>
            <a:endParaRPr lang="en-US" sz="1800" dirty="0" smtClean="0"/>
          </a:p>
          <a:p>
            <a:pPr algn="just"/>
            <a:r>
              <a:rPr lang="en-US" sz="1800" dirty="0"/>
              <a:t>IGL started its operations in NCT of Delhi in 1999 with only 9 CNG stations and 1000 PNG consumers.</a:t>
            </a:r>
          </a:p>
          <a:p>
            <a:pPr lvl="0" algn="just"/>
            <a:endParaRPr lang="en-US" sz="1800" dirty="0" smtClean="0"/>
          </a:p>
          <a:p>
            <a:pPr lvl="0" algn="just"/>
            <a:endParaRPr lang="en-US" sz="1800" dirty="0" smtClean="0"/>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sp>
        <p:nvSpPr>
          <p:cNvPr id="16" name="TextBox 15"/>
          <p:cNvSpPr txBox="1"/>
          <p:nvPr/>
        </p:nvSpPr>
        <p:spPr>
          <a:xfrm>
            <a:off x="4653281" y="1092180"/>
            <a:ext cx="3535679" cy="4247317"/>
          </a:xfrm>
          <a:prstGeom prst="rect">
            <a:avLst/>
          </a:prstGeom>
          <a:noFill/>
        </p:spPr>
        <p:txBody>
          <a:bodyPr wrap="square" rtlCol="0">
            <a:spAutoFit/>
          </a:bodyPr>
          <a:lstStyle/>
          <a:p>
            <a:r>
              <a:rPr lang="en-US" dirty="0" smtClean="0"/>
              <a:t>Where we operate</a:t>
            </a:r>
          </a:p>
          <a:p>
            <a:endParaRPr lang="en-US" dirty="0" smtClean="0"/>
          </a:p>
          <a:p>
            <a:pPr marL="342900" indent="-342900">
              <a:buAutoNum type="arabicPeriod"/>
            </a:pPr>
            <a:r>
              <a:rPr lang="en-US" dirty="0" smtClean="0"/>
              <a:t>NCT of Delhi</a:t>
            </a:r>
          </a:p>
          <a:p>
            <a:pPr marL="342900" indent="-342900">
              <a:buAutoNum type="arabicPeriod"/>
            </a:pPr>
            <a:r>
              <a:rPr lang="en-US" dirty="0" smtClean="0"/>
              <a:t>Noida</a:t>
            </a:r>
          </a:p>
          <a:p>
            <a:pPr marL="342900" indent="-342900">
              <a:buAutoNum type="arabicPeriod"/>
            </a:pPr>
            <a:r>
              <a:rPr lang="en-US" dirty="0" smtClean="0"/>
              <a:t>Greater Noida</a:t>
            </a:r>
          </a:p>
          <a:p>
            <a:pPr marL="342900" indent="-342900">
              <a:buAutoNum type="arabicPeriod"/>
            </a:pPr>
            <a:r>
              <a:rPr lang="en-US" dirty="0" smtClean="0"/>
              <a:t>Ghaziabad &amp; Hapur</a:t>
            </a:r>
          </a:p>
          <a:p>
            <a:pPr marL="342900" indent="-342900">
              <a:buAutoNum type="arabicPeriod"/>
            </a:pPr>
            <a:r>
              <a:rPr lang="en-US" dirty="0" smtClean="0"/>
              <a:t>Gurugram</a:t>
            </a:r>
          </a:p>
          <a:p>
            <a:pPr marL="342900" indent="-342900">
              <a:buAutoNum type="arabicPeriod"/>
            </a:pPr>
            <a:r>
              <a:rPr lang="en-US" dirty="0" smtClean="0"/>
              <a:t>Faridabad</a:t>
            </a:r>
          </a:p>
          <a:p>
            <a:pPr marL="342900" indent="-342900">
              <a:buAutoNum type="arabicPeriod"/>
            </a:pPr>
            <a:r>
              <a:rPr lang="en-US" dirty="0" err="1" smtClean="0"/>
              <a:t>Rewari</a:t>
            </a:r>
            <a:endParaRPr lang="en-US" dirty="0" smtClean="0"/>
          </a:p>
          <a:p>
            <a:pPr marL="342900" indent="-342900">
              <a:buAutoNum type="arabicPeriod"/>
            </a:pPr>
            <a:r>
              <a:rPr lang="en-US" dirty="0" smtClean="0"/>
              <a:t>Karnal</a:t>
            </a:r>
          </a:p>
          <a:p>
            <a:pPr marL="342900" indent="-342900">
              <a:buAutoNum type="arabicPeriod"/>
            </a:pPr>
            <a:r>
              <a:rPr lang="en-US" dirty="0" smtClean="0"/>
              <a:t>Kaithal</a:t>
            </a:r>
          </a:p>
          <a:p>
            <a:pPr marL="342900" indent="-342900">
              <a:buAutoNum type="arabicPeriod"/>
            </a:pPr>
            <a:r>
              <a:rPr lang="en-US" dirty="0" smtClean="0"/>
              <a:t>Kanpur, Hamirpur, Fatehpur</a:t>
            </a:r>
          </a:p>
          <a:p>
            <a:pPr marL="342900" indent="-342900">
              <a:buAutoNum type="arabicPeriod"/>
            </a:pPr>
            <a:r>
              <a:rPr lang="en-US" dirty="0" smtClean="0"/>
              <a:t>Muzaffarnagar, Meerut, Shamli</a:t>
            </a:r>
          </a:p>
          <a:p>
            <a:pPr marL="342900" indent="-342900">
              <a:buAutoNum type="arabicPeriod"/>
            </a:pPr>
            <a:r>
              <a:rPr lang="en-US" dirty="0" smtClean="0"/>
              <a:t>Ajmer Pali Rajsamand</a:t>
            </a:r>
          </a:p>
          <a:p>
            <a:pPr marL="342900" indent="-342900">
              <a:buAutoNum type="arabicPeriod"/>
            </a:pPr>
            <a:r>
              <a:rPr lang="en-US" dirty="0" smtClean="0"/>
              <a:t>Banda, Chitrakoot Mahoba</a:t>
            </a:r>
          </a:p>
        </p:txBody>
      </p:sp>
      <p:pic>
        <p:nvPicPr>
          <p:cNvPr id="2050" name="Picture 2" descr="Cng icon icon | Premium AI-generate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2124" y="916382"/>
            <a:ext cx="850901" cy="8509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entre takes key steps to ensure affordable CNG, PNG gas supp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6210" y="2350665"/>
            <a:ext cx="1075055" cy="7777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dustrial Building Icon | Free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3680" y="3854333"/>
            <a:ext cx="1109345" cy="100833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553025" y="1116608"/>
            <a:ext cx="1921610" cy="369332"/>
          </a:xfrm>
          <a:prstGeom prst="rect">
            <a:avLst/>
          </a:prstGeom>
          <a:noFill/>
        </p:spPr>
        <p:txBody>
          <a:bodyPr wrap="square" rtlCol="0">
            <a:spAutoFit/>
          </a:bodyPr>
          <a:lstStyle/>
          <a:p>
            <a:r>
              <a:rPr lang="en-US" dirty="0" smtClean="0"/>
              <a:t>954 CNG Stations</a:t>
            </a:r>
            <a:endParaRPr lang="en-US" dirty="0"/>
          </a:p>
        </p:txBody>
      </p:sp>
      <p:sp>
        <p:nvSpPr>
          <p:cNvPr id="24" name="TextBox 23"/>
          <p:cNvSpPr txBox="1"/>
          <p:nvPr/>
        </p:nvSpPr>
        <p:spPr>
          <a:xfrm>
            <a:off x="9493018" y="2434508"/>
            <a:ext cx="1921610" cy="646331"/>
          </a:xfrm>
          <a:prstGeom prst="rect">
            <a:avLst/>
          </a:prstGeom>
          <a:noFill/>
        </p:spPr>
        <p:txBody>
          <a:bodyPr wrap="square" rtlCol="0">
            <a:spAutoFit/>
          </a:bodyPr>
          <a:lstStyle/>
          <a:p>
            <a:r>
              <a:rPr lang="en-US" dirty="0" smtClean="0"/>
              <a:t>31 Lacs Domestic Connections</a:t>
            </a:r>
            <a:endParaRPr lang="en-US" dirty="0"/>
          </a:p>
        </p:txBody>
      </p:sp>
      <p:sp>
        <p:nvSpPr>
          <p:cNvPr id="25" name="TextBox 24"/>
          <p:cNvSpPr txBox="1"/>
          <p:nvPr/>
        </p:nvSpPr>
        <p:spPr>
          <a:xfrm>
            <a:off x="9488890" y="4035334"/>
            <a:ext cx="1921610" cy="646331"/>
          </a:xfrm>
          <a:prstGeom prst="rect">
            <a:avLst/>
          </a:prstGeom>
          <a:noFill/>
        </p:spPr>
        <p:txBody>
          <a:bodyPr wrap="square" rtlCol="0">
            <a:spAutoFit/>
          </a:bodyPr>
          <a:lstStyle/>
          <a:p>
            <a:r>
              <a:rPr lang="en-US" dirty="0" smtClean="0"/>
              <a:t>~12,000 I&amp;C Connections</a:t>
            </a:r>
            <a:endParaRPr lang="en-US" dirty="0"/>
          </a:p>
        </p:txBody>
      </p:sp>
      <p:pic>
        <p:nvPicPr>
          <p:cNvPr id="2056" name="Picture 8" descr="Bus Fleet Icons - Free SVG &amp; PNG Bus Fleet Images - Noun Proj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8290" y="5062050"/>
            <a:ext cx="942975" cy="9429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553025" y="5277640"/>
            <a:ext cx="2440305" cy="646331"/>
          </a:xfrm>
          <a:prstGeom prst="rect">
            <a:avLst/>
          </a:prstGeom>
        </p:spPr>
        <p:txBody>
          <a:bodyPr wrap="square">
            <a:spAutoFit/>
          </a:bodyPr>
          <a:lstStyle/>
          <a:p>
            <a:r>
              <a:rPr lang="en-US" dirty="0"/>
              <a:t>Fueling the largest CNG Bus fleet in the World</a:t>
            </a:r>
          </a:p>
        </p:txBody>
      </p:sp>
      <p:pic>
        <p:nvPicPr>
          <p:cNvPr id="29" name="Picture 28"/>
          <p:cNvPicPr>
            <a:picLocks noChangeAspect="1"/>
          </p:cNvPicPr>
          <p:nvPr/>
        </p:nvPicPr>
        <p:blipFill>
          <a:blip r:embed="rId7"/>
          <a:stretch>
            <a:fillRect/>
          </a:stretch>
        </p:blipFill>
        <p:spPr>
          <a:xfrm>
            <a:off x="10160" y="6288064"/>
            <a:ext cx="12192000" cy="587857"/>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26" name="Straight Connector 25"/>
          <p:cNvCxnSpPr>
            <a:cxnSpLocks noChangeAspect="1"/>
          </p:cNvCxnSpPr>
          <p:nvPr/>
        </p:nvCxnSpPr>
        <p:spPr>
          <a:xfrm>
            <a:off x="4438819" y="875741"/>
            <a:ext cx="0" cy="5214346"/>
          </a:xfrm>
          <a:prstGeom prst="line">
            <a:avLst/>
          </a:prstGeom>
        </p:spPr>
        <p:style>
          <a:lnRef idx="1">
            <a:schemeClr val="accent5"/>
          </a:lnRef>
          <a:fillRef idx="0">
            <a:schemeClr val="accent5"/>
          </a:fillRef>
          <a:effectRef idx="0">
            <a:schemeClr val="accent5"/>
          </a:effectRef>
          <a:fontRef idx="minor">
            <a:schemeClr val="tx1"/>
          </a:fontRef>
        </p:style>
      </p:cxnSp>
      <p:cxnSp>
        <p:nvCxnSpPr>
          <p:cNvPr id="35" name="Straight Connector 34"/>
          <p:cNvCxnSpPr>
            <a:cxnSpLocks noChangeAspect="1"/>
          </p:cNvCxnSpPr>
          <p:nvPr/>
        </p:nvCxnSpPr>
        <p:spPr>
          <a:xfrm>
            <a:off x="8167539" y="875741"/>
            <a:ext cx="0" cy="5214346"/>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07676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6270143"/>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r>
              <a:rPr lang="en-US" dirty="0" smtClean="0"/>
              <a:t>Equity </a:t>
            </a:r>
            <a:r>
              <a:rPr lang="en-US" dirty="0"/>
              <a:t>in Other </a:t>
            </a:r>
            <a:r>
              <a:rPr lang="en-US" dirty="0" smtClean="0"/>
              <a:t>CGDs and results</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sp>
        <p:nvSpPr>
          <p:cNvPr id="2" name="Rectangle 1"/>
          <p:cNvSpPr/>
          <p:nvPr/>
        </p:nvSpPr>
        <p:spPr>
          <a:xfrm>
            <a:off x="172720" y="1143346"/>
            <a:ext cx="5760720" cy="4801314"/>
          </a:xfrm>
          <a:prstGeom prst="rect">
            <a:avLst/>
          </a:prstGeom>
        </p:spPr>
        <p:txBody>
          <a:bodyPr wrap="square">
            <a:spAutoFit/>
          </a:bodyPr>
          <a:lstStyle/>
          <a:p>
            <a:pPr lvl="0" algn="just"/>
            <a:r>
              <a:rPr lang="en-US" dirty="0"/>
              <a:t>IGL  has acquired 50% equity share capital of Central UP Gas Limited (CUGL)  at a price of Rs. 23 per equity share aggregating to Rs.68 crores.  </a:t>
            </a:r>
            <a:endParaRPr lang="en-US" dirty="0" smtClean="0"/>
          </a:p>
          <a:p>
            <a:pPr lvl="0" algn="just"/>
            <a:endParaRPr lang="en-US" dirty="0"/>
          </a:p>
          <a:p>
            <a:pPr lvl="0" algn="just"/>
            <a:r>
              <a:rPr lang="en-US" dirty="0" smtClean="0"/>
              <a:t>CUGL </a:t>
            </a:r>
            <a:r>
              <a:rPr lang="en-US" dirty="0"/>
              <a:t>is engaged in the CGD business in the cities of Kanpur and Bareilly, </a:t>
            </a:r>
            <a:r>
              <a:rPr lang="en-US" dirty="0" err="1"/>
              <a:t>Unnao</a:t>
            </a:r>
            <a:r>
              <a:rPr lang="en-US" dirty="0"/>
              <a:t> &amp; Jhansi in Uttar Pradesh. </a:t>
            </a:r>
            <a:endParaRPr lang="en-US" dirty="0" smtClean="0"/>
          </a:p>
          <a:p>
            <a:pPr lvl="0" algn="just"/>
            <a:endParaRPr lang="en-US" dirty="0" smtClean="0"/>
          </a:p>
          <a:p>
            <a:pPr lvl="0" algn="just"/>
            <a:endParaRPr lang="en-US" dirty="0"/>
          </a:p>
          <a:p>
            <a:pPr lvl="0" algn="just"/>
            <a:endParaRPr lang="en-US" dirty="0" smtClean="0"/>
          </a:p>
          <a:p>
            <a:pPr lvl="0" algn="just"/>
            <a:endParaRPr lang="en-US" dirty="0"/>
          </a:p>
          <a:p>
            <a:pPr algn="just"/>
            <a:r>
              <a:rPr lang="en-US" dirty="0"/>
              <a:t>IGL has acquired 50% equity share capital of Maharashtra Natural  Gas Limited (MNGL) at a price of Rs.38 per equity share aggregating to Rs.190 crores.  </a:t>
            </a:r>
            <a:endParaRPr lang="en-US" dirty="0" smtClean="0"/>
          </a:p>
          <a:p>
            <a:pPr algn="just"/>
            <a:endParaRPr lang="en-US" dirty="0"/>
          </a:p>
          <a:p>
            <a:pPr algn="just"/>
            <a:r>
              <a:rPr lang="en-US" dirty="0" smtClean="0"/>
              <a:t>MNGL </a:t>
            </a:r>
            <a:r>
              <a:rPr lang="en-US" dirty="0"/>
              <a:t>is engaged in the CGD business in the city of Pune, Pimpri-Chinchwad, </a:t>
            </a:r>
            <a:r>
              <a:rPr lang="en-US" dirty="0" err="1"/>
              <a:t>Talegaon</a:t>
            </a:r>
            <a:r>
              <a:rPr lang="en-US" dirty="0"/>
              <a:t>, </a:t>
            </a:r>
            <a:r>
              <a:rPr lang="en-US" dirty="0" err="1"/>
              <a:t>Chakan</a:t>
            </a:r>
            <a:r>
              <a:rPr lang="en-US" dirty="0"/>
              <a:t> and </a:t>
            </a:r>
            <a:r>
              <a:rPr lang="en-US" dirty="0" err="1"/>
              <a:t>Hinjewadi</a:t>
            </a:r>
            <a:r>
              <a:rPr lang="en-US" dirty="0"/>
              <a:t>.</a:t>
            </a:r>
          </a:p>
          <a:p>
            <a:pPr lvl="0" algn="just"/>
            <a:endParaRPr lang="en-US" dirty="0"/>
          </a:p>
        </p:txBody>
      </p:sp>
      <p:sp>
        <p:nvSpPr>
          <p:cNvPr id="3" name="Rectangle 2"/>
          <p:cNvSpPr/>
          <p:nvPr/>
        </p:nvSpPr>
        <p:spPr>
          <a:xfrm>
            <a:off x="6167120" y="1361105"/>
            <a:ext cx="5639117" cy="1200329"/>
          </a:xfrm>
          <a:prstGeom prst="rect">
            <a:avLst/>
          </a:prstGeom>
        </p:spPr>
        <p:txBody>
          <a:bodyPr wrap="square">
            <a:spAutoFit/>
          </a:bodyPr>
          <a:lstStyle/>
          <a:p>
            <a:pPr lvl="0" algn="just"/>
            <a:r>
              <a:rPr lang="en-US" dirty="0"/>
              <a:t>The standalone and consolidated financial results for the  year ending March 25 with the Associates i.e. CUGL &amp; MNGL on equity method considering 50% share in profit are as under:</a:t>
            </a:r>
          </a:p>
        </p:txBody>
      </p:sp>
      <p:graphicFrame>
        <p:nvGraphicFramePr>
          <p:cNvPr id="10" name="Table 9"/>
          <p:cNvGraphicFramePr>
            <a:graphicFrameLocks noGrp="1"/>
          </p:cNvGraphicFramePr>
          <p:nvPr>
            <p:extLst>
              <p:ext uri="{D42A27DB-BD31-4B8C-83A1-F6EECF244321}">
                <p14:modId xmlns:p14="http://schemas.microsoft.com/office/powerpoint/2010/main" val="942855872"/>
              </p:ext>
            </p:extLst>
          </p:nvPr>
        </p:nvGraphicFramePr>
        <p:xfrm>
          <a:off x="6220460" y="3103807"/>
          <a:ext cx="5679440" cy="1987285"/>
        </p:xfrm>
        <a:graphic>
          <a:graphicData uri="http://schemas.openxmlformats.org/drawingml/2006/table">
            <a:tbl>
              <a:tblPr firstRow="1" bandRow="1">
                <a:tableStyleId>{5A111915-BE36-4E01-A7E5-04B1672EAD32}</a:tableStyleId>
              </a:tblPr>
              <a:tblGrid>
                <a:gridCol w="1674239">
                  <a:extLst>
                    <a:ext uri="{9D8B030D-6E8A-4147-A177-3AD203B41FA5}">
                      <a16:colId xmlns:a16="http://schemas.microsoft.com/office/drawing/2014/main" val="20000"/>
                    </a:ext>
                  </a:extLst>
                </a:gridCol>
                <a:gridCol w="1079490">
                  <a:extLst>
                    <a:ext uri="{9D8B030D-6E8A-4147-A177-3AD203B41FA5}">
                      <a16:colId xmlns:a16="http://schemas.microsoft.com/office/drawing/2014/main" val="20001"/>
                    </a:ext>
                  </a:extLst>
                </a:gridCol>
                <a:gridCol w="1314077">
                  <a:extLst>
                    <a:ext uri="{9D8B030D-6E8A-4147-A177-3AD203B41FA5}">
                      <a16:colId xmlns:a16="http://schemas.microsoft.com/office/drawing/2014/main" val="20002"/>
                    </a:ext>
                  </a:extLst>
                </a:gridCol>
                <a:gridCol w="1611634">
                  <a:extLst>
                    <a:ext uri="{9D8B030D-6E8A-4147-A177-3AD203B41FA5}">
                      <a16:colId xmlns:a16="http://schemas.microsoft.com/office/drawing/2014/main" val="20003"/>
                    </a:ext>
                  </a:extLst>
                </a:gridCol>
              </a:tblGrid>
              <a:tr h="34203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600" dirty="0"/>
                        <a:t>Parameter</a:t>
                      </a:r>
                      <a:endParaRPr lang="en-US" sz="16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t>Unit</a:t>
                      </a:r>
                      <a:endParaRPr lang="en-US" sz="16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t>Standalone</a:t>
                      </a:r>
                      <a:endParaRPr lang="en-US" sz="16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t>Consolidated</a:t>
                      </a:r>
                      <a:endParaRPr lang="en-US" sz="16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194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a:t>Total</a:t>
                      </a:r>
                      <a:r>
                        <a:rPr lang="en-US" sz="1600" baseline="0" dirty="0"/>
                        <a:t> </a:t>
                      </a:r>
                      <a:endParaRPr lang="en-US" sz="1600" baseline="0" dirty="0" smtClean="0"/>
                    </a:p>
                    <a:p>
                      <a:pPr algn="l"/>
                      <a:r>
                        <a:rPr lang="en-US" sz="1600" baseline="0" dirty="0" smtClean="0"/>
                        <a:t>Comprehensive </a:t>
                      </a:r>
                    </a:p>
                    <a:p>
                      <a:pPr algn="l"/>
                      <a:r>
                        <a:rPr lang="en-US" sz="1600" baseline="0" dirty="0" smtClean="0"/>
                        <a:t>Income</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t>Rs. </a:t>
                      </a:r>
                      <a:endParaRPr lang="en-US" sz="1600" dirty="0" smtClean="0"/>
                    </a:p>
                    <a:p>
                      <a:pPr algn="ctr"/>
                      <a:r>
                        <a:rPr lang="en-US" sz="1600" dirty="0" smtClean="0"/>
                        <a:t>in </a:t>
                      </a:r>
                      <a:r>
                        <a:rPr lang="en-US" sz="1600" dirty="0"/>
                        <a:t>Crores</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1467</a:t>
                      </a:r>
                      <a:endParaRPr lang="en-US" sz="1600" dirty="0"/>
                    </a:p>
                    <a:p>
                      <a:pPr algn="ct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1713</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258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a:t>EPS</a:t>
                      </a:r>
                      <a:r>
                        <a:rPr lang="en-US" sz="1600" baseline="0" dirty="0"/>
                        <a:t> </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err="1"/>
                        <a:t>Rs</a:t>
                      </a:r>
                      <a:r>
                        <a:rPr lang="en-US" sz="1600" dirty="0"/>
                        <a:t>./Share</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20.96</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24.47</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cxnSp>
        <p:nvCxnSpPr>
          <p:cNvPr id="13" name="Straight Connector 12"/>
          <p:cNvCxnSpPr>
            <a:cxnSpLocks noChangeAspect="1"/>
          </p:cNvCxnSpPr>
          <p:nvPr/>
        </p:nvCxnSpPr>
        <p:spPr>
          <a:xfrm>
            <a:off x="172720" y="3431106"/>
            <a:ext cx="576072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Straight Connector 14"/>
          <p:cNvCxnSpPr>
            <a:cxnSpLocks noChangeAspect="1"/>
          </p:cNvCxnSpPr>
          <p:nvPr/>
        </p:nvCxnSpPr>
        <p:spPr>
          <a:xfrm>
            <a:off x="5928360" y="847407"/>
            <a:ext cx="0" cy="6010593"/>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943596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6270143"/>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a:r>
              <a:rPr lang="en-US" dirty="0" smtClean="0"/>
              <a:t>Future Outlook</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sp>
        <p:nvSpPr>
          <p:cNvPr id="4" name="Rectangle 3"/>
          <p:cNvSpPr/>
          <p:nvPr/>
        </p:nvSpPr>
        <p:spPr>
          <a:xfrm>
            <a:off x="609601" y="1216752"/>
            <a:ext cx="11357574" cy="4801314"/>
          </a:xfrm>
          <a:prstGeom prst="rect">
            <a:avLst/>
          </a:prstGeom>
        </p:spPr>
        <p:txBody>
          <a:bodyPr wrap="square">
            <a:spAutoFit/>
          </a:bodyPr>
          <a:lstStyle/>
          <a:p>
            <a:pPr marL="285750" lvl="0" indent="-285750" algn="just" defTabSz="933450">
              <a:lnSpc>
                <a:spcPct val="90000"/>
              </a:lnSpc>
              <a:spcBef>
                <a:spcPct val="0"/>
              </a:spcBef>
              <a:spcAft>
                <a:spcPct val="35000"/>
              </a:spcAft>
              <a:buFont typeface="Arial" panose="020B0604020202020204" pitchFamily="34" charset="0"/>
              <a:buChar char="•"/>
            </a:pPr>
            <a:r>
              <a:rPr lang="en-IN" dirty="0"/>
              <a:t>Approximately Rs.1300 Crores of capex is planned for the financial year 2025-26.  The Capex covers existing GA of Delhi NCR and other GAs allotted to the company.  Approx. 93 CNG stations, 3 LNG stations are planned to be commissioned during the FY 2025-26</a:t>
            </a:r>
            <a:r>
              <a:rPr lang="en-IN" dirty="0" smtClean="0"/>
              <a:t>.</a:t>
            </a:r>
          </a:p>
          <a:p>
            <a:pPr marL="285750" lvl="0" indent="-285750" algn="just" defTabSz="933450">
              <a:lnSpc>
                <a:spcPct val="90000"/>
              </a:lnSpc>
              <a:spcBef>
                <a:spcPct val="0"/>
              </a:spcBef>
              <a:spcAft>
                <a:spcPct val="35000"/>
              </a:spcAft>
              <a:buFont typeface="Arial" panose="020B0604020202020204" pitchFamily="34" charset="0"/>
              <a:buChar char="•"/>
            </a:pPr>
            <a:endParaRPr lang="en-IN" dirty="0" smtClean="0"/>
          </a:p>
          <a:p>
            <a:pPr marL="285750" lvl="0" indent="-285750" algn="just" defTabSz="933450">
              <a:lnSpc>
                <a:spcPct val="90000"/>
              </a:lnSpc>
              <a:spcBef>
                <a:spcPct val="0"/>
              </a:spcBef>
              <a:spcAft>
                <a:spcPct val="35000"/>
              </a:spcAft>
              <a:buFont typeface="Arial" panose="020B0604020202020204" pitchFamily="34" charset="0"/>
              <a:buChar char="•"/>
            </a:pPr>
            <a:endParaRPr lang="en-IN" dirty="0"/>
          </a:p>
          <a:p>
            <a:pPr marL="285750" indent="-285750" algn="just" defTabSz="933450">
              <a:lnSpc>
                <a:spcPct val="90000"/>
              </a:lnSpc>
              <a:spcBef>
                <a:spcPct val="0"/>
              </a:spcBef>
              <a:spcAft>
                <a:spcPct val="35000"/>
              </a:spcAft>
              <a:buFont typeface="Arial" panose="020B0604020202020204" pitchFamily="34" charset="0"/>
              <a:buChar char="•"/>
            </a:pPr>
            <a:r>
              <a:rPr lang="en-IN" dirty="0"/>
              <a:t>The company is making efforts to reach the gas sales volume up to approx. 10.4 MMSMD in  FY 2025-26.</a:t>
            </a:r>
            <a:endParaRPr lang="en-US" dirty="0"/>
          </a:p>
          <a:p>
            <a:pPr marL="285750" lvl="0" indent="-285750" algn="just" defTabSz="933450">
              <a:lnSpc>
                <a:spcPct val="90000"/>
              </a:lnSpc>
              <a:spcBef>
                <a:spcPct val="0"/>
              </a:spcBef>
              <a:spcAft>
                <a:spcPct val="35000"/>
              </a:spcAft>
              <a:buFont typeface="Arial" panose="020B0604020202020204" pitchFamily="34" charset="0"/>
              <a:buChar char="•"/>
            </a:pPr>
            <a:endParaRPr lang="en-US" dirty="0" smtClean="0"/>
          </a:p>
          <a:p>
            <a:pPr marL="285750" lvl="0" indent="-285750" algn="just" defTabSz="933450">
              <a:lnSpc>
                <a:spcPct val="90000"/>
              </a:lnSpc>
              <a:spcBef>
                <a:spcPct val="0"/>
              </a:spcBef>
              <a:spcAft>
                <a:spcPct val="35000"/>
              </a:spcAft>
              <a:buFont typeface="Arial" panose="020B0604020202020204" pitchFamily="34" charset="0"/>
              <a:buChar char="•"/>
            </a:pPr>
            <a:endParaRPr lang="en-US" dirty="0" smtClean="0"/>
          </a:p>
          <a:p>
            <a:pPr marL="285750" indent="-285750" algn="just" defTabSz="933450">
              <a:lnSpc>
                <a:spcPct val="90000"/>
              </a:lnSpc>
              <a:spcBef>
                <a:spcPct val="0"/>
              </a:spcBef>
              <a:spcAft>
                <a:spcPct val="35000"/>
              </a:spcAft>
              <a:buFont typeface="Arial" panose="020B0604020202020204" pitchFamily="34" charset="0"/>
              <a:buChar char="•"/>
            </a:pPr>
            <a:r>
              <a:rPr lang="en-IN" dirty="0"/>
              <a:t>Company is also venturing into electric vehicle charging segment, already having 26 EV Charging stations in Delhi and is planning to commission more stations during FY 2025-26.</a:t>
            </a:r>
            <a:endParaRPr lang="en-US" dirty="0"/>
          </a:p>
          <a:p>
            <a:pPr marL="285750" lvl="0" indent="-285750" algn="just" defTabSz="933450">
              <a:lnSpc>
                <a:spcPct val="90000"/>
              </a:lnSpc>
              <a:spcBef>
                <a:spcPct val="0"/>
              </a:spcBef>
              <a:spcAft>
                <a:spcPct val="35000"/>
              </a:spcAft>
              <a:buFont typeface="Arial" panose="020B0604020202020204" pitchFamily="34" charset="0"/>
              <a:buChar char="•"/>
            </a:pPr>
            <a:endParaRPr lang="en-US" dirty="0" smtClean="0"/>
          </a:p>
          <a:p>
            <a:pPr marL="285750" lvl="0" indent="-285750" algn="just" defTabSz="933450">
              <a:lnSpc>
                <a:spcPct val="90000"/>
              </a:lnSpc>
              <a:spcBef>
                <a:spcPct val="0"/>
              </a:spcBef>
              <a:spcAft>
                <a:spcPct val="35000"/>
              </a:spcAft>
              <a:buFont typeface="Arial" panose="020B0604020202020204" pitchFamily="34" charset="0"/>
              <a:buChar char="•"/>
            </a:pPr>
            <a:endParaRPr lang="en-US" dirty="0" smtClean="0"/>
          </a:p>
          <a:p>
            <a:pPr marL="285750" indent="-285750" algn="just" defTabSz="933450">
              <a:lnSpc>
                <a:spcPct val="90000"/>
              </a:lnSpc>
              <a:spcBef>
                <a:spcPct val="0"/>
              </a:spcBef>
              <a:spcAft>
                <a:spcPct val="35000"/>
              </a:spcAft>
              <a:buFont typeface="Arial" panose="020B0604020202020204" pitchFamily="34" charset="0"/>
              <a:buChar char="•"/>
            </a:pPr>
            <a:r>
              <a:rPr lang="en-US" dirty="0">
                <a:latin typeface="Calibri" panose="020F0502020204030204" pitchFamily="34" charset="0"/>
                <a:cs typeface="Calibri" panose="020F0502020204030204" pitchFamily="34" charset="0"/>
              </a:rPr>
              <a:t>The company has commissioned one LNG station in GA of Ajmer and is planning to commission 3 more LNG stations in FY 2025-26. </a:t>
            </a:r>
            <a:endParaRPr lang="en-IN" dirty="0">
              <a:latin typeface="Calibri" panose="020F0502020204030204" pitchFamily="34" charset="0"/>
              <a:cs typeface="Calibri" panose="020F0502020204030204" pitchFamily="34" charset="0"/>
            </a:endParaRPr>
          </a:p>
          <a:p>
            <a:pPr marL="285750" lvl="0" indent="-285750" algn="just" defTabSz="933450">
              <a:lnSpc>
                <a:spcPct val="90000"/>
              </a:lnSpc>
              <a:spcBef>
                <a:spcPct val="0"/>
              </a:spcBef>
              <a:spcAft>
                <a:spcPct val="35000"/>
              </a:spcAft>
              <a:buFont typeface="Arial" panose="020B0604020202020204" pitchFamily="34" charset="0"/>
              <a:buChar char="•"/>
            </a:pPr>
            <a:endParaRPr lang="en-US" dirty="0"/>
          </a:p>
        </p:txBody>
      </p:sp>
    </p:spTree>
    <p:extLst>
      <p:ext uri="{BB962C8B-B14F-4D97-AF65-F5344CB8AC3E}">
        <p14:creationId xmlns:p14="http://schemas.microsoft.com/office/powerpoint/2010/main" val="1383671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6270143"/>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a:r>
              <a:rPr lang="en-US" dirty="0" smtClean="0"/>
              <a:t>Future Outlook</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sp>
        <p:nvSpPr>
          <p:cNvPr id="4" name="Rectangle 3"/>
          <p:cNvSpPr/>
          <p:nvPr/>
        </p:nvSpPr>
        <p:spPr>
          <a:xfrm>
            <a:off x="966505" y="1438218"/>
            <a:ext cx="10514295" cy="4081117"/>
          </a:xfrm>
          <a:prstGeom prst="rect">
            <a:avLst/>
          </a:prstGeom>
        </p:spPr>
        <p:txBody>
          <a:bodyPr wrap="square">
            <a:spAutoFit/>
          </a:bodyPr>
          <a:lstStyle/>
          <a:p>
            <a:pPr marL="285750" lvl="0" indent="-285750" algn="just" defTabSz="933450">
              <a:lnSpc>
                <a:spcPct val="90000"/>
              </a:lnSpc>
              <a:spcBef>
                <a:spcPct val="0"/>
              </a:spcBef>
              <a:spcAft>
                <a:spcPct val="35000"/>
              </a:spcAft>
              <a:buFont typeface="Arial" panose="020B0604020202020204" pitchFamily="34" charset="0"/>
              <a:buChar char="•"/>
            </a:pPr>
            <a:endParaRPr lang="en-US" dirty="0"/>
          </a:p>
          <a:p>
            <a:pPr marL="285750" indent="-285750" algn="just" defTabSz="933450">
              <a:lnSpc>
                <a:spcPct val="90000"/>
              </a:lnSpc>
              <a:spcBef>
                <a:spcPct val="0"/>
              </a:spcBef>
              <a:spcAft>
                <a:spcPct val="35000"/>
              </a:spcAft>
              <a:buFont typeface="Arial" panose="020B0604020202020204" pitchFamily="34" charset="0"/>
              <a:buChar char="•"/>
            </a:pPr>
            <a:r>
              <a:rPr lang="en-US" dirty="0">
                <a:latin typeface="Calibri" panose="020F0502020204030204" pitchFamily="34" charset="0"/>
                <a:cs typeface="Calibri" panose="020F0502020204030204" pitchFamily="34" charset="0"/>
              </a:rPr>
              <a:t>The Company is about to start a meter Manufacturing plant through formation of a JV. Plant is at commissioning stage and production is expected to start by the end of the FY 2025-26</a:t>
            </a:r>
            <a:endParaRPr lang="en-IN"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endParaRPr lang="en-IN"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endParaRPr lang="en-IN"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IN" dirty="0" smtClean="0">
                <a:latin typeface="Calibri" panose="020F0502020204030204" pitchFamily="34" charset="0"/>
                <a:cs typeface="Calibri" panose="020F0502020204030204" pitchFamily="34" charset="0"/>
              </a:rPr>
              <a:t>Company </a:t>
            </a:r>
            <a:r>
              <a:rPr lang="en-IN" dirty="0">
                <a:latin typeface="Calibri" panose="020F0502020204030204" pitchFamily="34" charset="0"/>
                <a:cs typeface="Calibri" panose="020F0502020204030204" pitchFamily="34" charset="0"/>
              </a:rPr>
              <a:t>has approached state transport undertakings for running inter state passenger buses on CNG. The state transport undertaking of 2 states has deployed approx. 200 and 250  CNG buses respectively on inter state route and 80 new buses are planned to be started in FY 2025-26. </a:t>
            </a:r>
            <a:r>
              <a:rPr lang="en-IN" dirty="0" smtClean="0">
                <a:latin typeface="Calibri" panose="020F0502020204030204" pitchFamily="34" charset="0"/>
                <a:cs typeface="Calibri" panose="020F0502020204030204" pitchFamily="34" charset="0"/>
              </a:rPr>
              <a:t>Also </a:t>
            </a:r>
            <a:r>
              <a:rPr lang="en-IN" dirty="0">
                <a:latin typeface="Calibri" panose="020F0502020204030204" pitchFamily="34" charset="0"/>
                <a:cs typeface="Calibri" panose="020F0502020204030204" pitchFamily="34" charset="0"/>
              </a:rPr>
              <a:t>discussion with other State Govt. is under process and their response is awaited in the matter</a:t>
            </a:r>
            <a:r>
              <a:rPr lang="en-IN" dirty="0" smtClean="0">
                <a:latin typeface="Calibri" panose="020F0502020204030204" pitchFamily="34" charset="0"/>
                <a:cs typeface="Calibri" panose="020F0502020204030204" pitchFamily="34" charset="0"/>
              </a:rPr>
              <a:t>.</a:t>
            </a:r>
          </a:p>
          <a:p>
            <a:pPr marL="285750" lvl="0" indent="-285750" algn="just">
              <a:buFont typeface="Arial" panose="020B0604020202020204" pitchFamily="34" charset="0"/>
              <a:buChar char="•"/>
            </a:pPr>
            <a:endParaRPr lang="en-IN"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endParaRPr lang="en-IN"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IN" dirty="0">
                <a:latin typeface="Calibri" panose="020F0502020204030204" pitchFamily="34" charset="0"/>
                <a:cs typeface="Calibri" panose="020F0502020204030204" pitchFamily="34" charset="0"/>
              </a:rPr>
              <a:t>Company is actively looking for growth avenues and is open for organic/inorganic growth opportunities.  The company is also looking for opportunities to diversify in other areas. </a:t>
            </a:r>
            <a:endParaRPr lang="en-US"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1673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6270143"/>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1106134" y="679511"/>
            <a:ext cx="3811306" cy="92143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a:r>
              <a:rPr lang="en-US" dirty="0" smtClean="0"/>
              <a:t>Credit Strength</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sp>
        <p:nvSpPr>
          <p:cNvPr id="4" name="Rectangle 3"/>
          <p:cNvSpPr/>
          <p:nvPr/>
        </p:nvSpPr>
        <p:spPr>
          <a:xfrm>
            <a:off x="522587" y="1870946"/>
            <a:ext cx="5288933" cy="2862322"/>
          </a:xfrm>
          <a:prstGeom prst="rect">
            <a:avLst/>
          </a:prstGeom>
        </p:spPr>
        <p:txBody>
          <a:bodyPr wrap="square">
            <a:spAutoFit/>
          </a:bodyPr>
          <a:lstStyle/>
          <a:p>
            <a:pPr marL="285750" lvl="0" indent="-285750">
              <a:buFont typeface="Arial" panose="020B0604020202020204" pitchFamily="34" charset="0"/>
              <a:buChar char="•"/>
            </a:pPr>
            <a:r>
              <a:rPr lang="en-US" dirty="0" smtClean="0"/>
              <a:t>Healthy profitability with strong cash generations from operations.</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Zero debt company and Comfortable working capital position.</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Care Ratings Ltd. has reaffirmed highest credit ratings of AAA (Stable) for bank facilities . </a:t>
            </a:r>
            <a:endParaRPr lang="en-US" dirty="0"/>
          </a:p>
        </p:txBody>
      </p:sp>
      <p:sp>
        <p:nvSpPr>
          <p:cNvPr id="7" name="Title 5">
            <a:extLst>
              <a:ext uri="{FF2B5EF4-FFF2-40B4-BE49-F238E27FC236}">
                <a16:creationId xmlns:a16="http://schemas.microsoft.com/office/drawing/2014/main" id="{8146B020-2B12-4533-AB98-A078339B314A}"/>
              </a:ext>
            </a:extLst>
          </p:cNvPr>
          <p:cNvSpPr txBox="1">
            <a:spLocks/>
          </p:cNvSpPr>
          <p:nvPr/>
        </p:nvSpPr>
        <p:spPr>
          <a:xfrm>
            <a:off x="6704294" y="679511"/>
            <a:ext cx="5020346" cy="9214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a:r>
              <a:rPr lang="en-US" dirty="0" smtClean="0"/>
              <a:t>Risk and Mitigation</a:t>
            </a:r>
            <a:endParaRPr lang="en-US" dirty="0"/>
          </a:p>
        </p:txBody>
      </p:sp>
      <p:sp>
        <p:nvSpPr>
          <p:cNvPr id="2" name="Rectangle 1"/>
          <p:cNvSpPr/>
          <p:nvPr/>
        </p:nvSpPr>
        <p:spPr>
          <a:xfrm>
            <a:off x="6704294" y="1904219"/>
            <a:ext cx="5020346" cy="2031325"/>
          </a:xfrm>
          <a:prstGeom prst="rect">
            <a:avLst/>
          </a:prstGeom>
        </p:spPr>
        <p:txBody>
          <a:bodyPr wrap="square">
            <a:spAutoFit/>
          </a:bodyPr>
          <a:lstStyle/>
          <a:p>
            <a:pPr marL="285750" lvl="0" indent="-285750" algn="just">
              <a:buFont typeface="Arial" panose="020B0604020202020204" pitchFamily="34" charset="0"/>
              <a:buChar char="•"/>
            </a:pPr>
            <a:r>
              <a:rPr lang="en-US" dirty="0"/>
              <a:t>CNG &amp; PNG prices remains competitive vis-à-vis petrol and subsidized LPG in view of  allocation of domestic gas</a:t>
            </a:r>
            <a:r>
              <a:rPr lang="en-US" dirty="0" smtClean="0"/>
              <a:t>.</a:t>
            </a:r>
          </a:p>
          <a:p>
            <a:pPr marL="285750" lvl="0" indent="-285750" algn="just">
              <a:buFont typeface="Arial" panose="020B0604020202020204" pitchFamily="34" charset="0"/>
              <a:buChar char="•"/>
            </a:pPr>
            <a:endParaRPr lang="en-US" dirty="0"/>
          </a:p>
          <a:p>
            <a:pPr marL="285750" lvl="0" indent="-285750" algn="just">
              <a:buFont typeface="Arial" panose="020B0604020202020204" pitchFamily="34" charset="0"/>
              <a:buChar char="•"/>
            </a:pPr>
            <a:endParaRPr lang="en-US" dirty="0"/>
          </a:p>
          <a:p>
            <a:pPr marL="285750" lvl="0" indent="-285750" algn="just">
              <a:buFont typeface="Arial" panose="020B0604020202020204" pitchFamily="34" charset="0"/>
              <a:buChar char="•"/>
            </a:pPr>
            <a:r>
              <a:rPr lang="en-US" dirty="0"/>
              <a:t>To mitigate the risk, company has signed mid term/long term gas purchase agreements.</a:t>
            </a:r>
          </a:p>
        </p:txBody>
      </p:sp>
    </p:spTree>
    <p:extLst>
      <p:ext uri="{BB962C8B-B14F-4D97-AF65-F5344CB8AC3E}">
        <p14:creationId xmlns:p14="http://schemas.microsoft.com/office/powerpoint/2010/main" val="2226057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6270143"/>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1106134" y="679511"/>
            <a:ext cx="3811306" cy="92143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a:r>
              <a:rPr lang="en-US" dirty="0" smtClean="0"/>
              <a:t>Credit Strength</a:t>
            </a:r>
            <a:endParaRPr lang="en-US" dirty="0"/>
          </a:p>
        </p:txBody>
      </p:sp>
      <p:sp>
        <p:nvSpPr>
          <p:cNvPr id="4" name="Rectangle 3"/>
          <p:cNvSpPr/>
          <p:nvPr/>
        </p:nvSpPr>
        <p:spPr>
          <a:xfrm>
            <a:off x="522587" y="1870946"/>
            <a:ext cx="5288933" cy="2862322"/>
          </a:xfrm>
          <a:prstGeom prst="rect">
            <a:avLst/>
          </a:prstGeom>
        </p:spPr>
        <p:txBody>
          <a:bodyPr wrap="square">
            <a:spAutoFit/>
          </a:bodyPr>
          <a:lstStyle/>
          <a:p>
            <a:pPr marL="285750" lvl="0" indent="-285750">
              <a:buFont typeface="Arial" panose="020B0604020202020204" pitchFamily="34" charset="0"/>
              <a:buChar char="•"/>
            </a:pPr>
            <a:r>
              <a:rPr lang="en-US" dirty="0" smtClean="0"/>
              <a:t>Healthy profitability with strong cash generations from operations.</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Zero debt company and Comfortable working capital position.</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Care Ratings Ltd. has reaffirmed highest credit ratings of AAA (Stable) for bank facilities . </a:t>
            </a:r>
            <a:endParaRPr lang="en-US" dirty="0"/>
          </a:p>
        </p:txBody>
      </p:sp>
      <p:sp>
        <p:nvSpPr>
          <p:cNvPr id="7" name="Title 5">
            <a:extLst>
              <a:ext uri="{FF2B5EF4-FFF2-40B4-BE49-F238E27FC236}">
                <a16:creationId xmlns:a16="http://schemas.microsoft.com/office/drawing/2014/main" id="{8146B020-2B12-4533-AB98-A078339B314A}"/>
              </a:ext>
            </a:extLst>
          </p:cNvPr>
          <p:cNvSpPr txBox="1">
            <a:spLocks/>
          </p:cNvSpPr>
          <p:nvPr/>
        </p:nvSpPr>
        <p:spPr>
          <a:xfrm>
            <a:off x="6704294" y="679511"/>
            <a:ext cx="5020346" cy="9214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a:r>
              <a:rPr lang="en-US" dirty="0" smtClean="0"/>
              <a:t>Risk and Mitigation</a:t>
            </a:r>
            <a:endParaRPr lang="en-US" dirty="0"/>
          </a:p>
        </p:txBody>
      </p:sp>
      <p:sp>
        <p:nvSpPr>
          <p:cNvPr id="2" name="Rectangle 1"/>
          <p:cNvSpPr/>
          <p:nvPr/>
        </p:nvSpPr>
        <p:spPr>
          <a:xfrm>
            <a:off x="6704294" y="1904219"/>
            <a:ext cx="5020346" cy="2031325"/>
          </a:xfrm>
          <a:prstGeom prst="rect">
            <a:avLst/>
          </a:prstGeom>
        </p:spPr>
        <p:txBody>
          <a:bodyPr wrap="square">
            <a:spAutoFit/>
          </a:bodyPr>
          <a:lstStyle/>
          <a:p>
            <a:pPr marL="285750" lvl="0" indent="-285750" algn="just">
              <a:buFont typeface="Arial" panose="020B0604020202020204" pitchFamily="34" charset="0"/>
              <a:buChar char="•"/>
            </a:pPr>
            <a:r>
              <a:rPr lang="en-US" dirty="0"/>
              <a:t>CNG &amp; PNG prices remains competitive vis-à-vis petrol and subsidized LPG in view of  allocation of domestic gas</a:t>
            </a:r>
            <a:r>
              <a:rPr lang="en-US" dirty="0" smtClean="0"/>
              <a:t>.</a:t>
            </a:r>
          </a:p>
          <a:p>
            <a:pPr marL="285750" lvl="0" indent="-285750" algn="just">
              <a:buFont typeface="Arial" panose="020B0604020202020204" pitchFamily="34" charset="0"/>
              <a:buChar char="•"/>
            </a:pPr>
            <a:endParaRPr lang="en-US" dirty="0"/>
          </a:p>
          <a:p>
            <a:pPr marL="285750" lvl="0" indent="-285750" algn="just">
              <a:buFont typeface="Arial" panose="020B0604020202020204" pitchFamily="34" charset="0"/>
              <a:buChar char="•"/>
            </a:pPr>
            <a:endParaRPr lang="en-US" dirty="0"/>
          </a:p>
          <a:p>
            <a:pPr marL="285750" lvl="0" indent="-285750" algn="just">
              <a:buFont typeface="Arial" panose="020B0604020202020204" pitchFamily="34" charset="0"/>
              <a:buChar char="•"/>
            </a:pPr>
            <a:r>
              <a:rPr lang="en-US" dirty="0"/>
              <a:t>To mitigate the risk, company has signed mid term/long term gas purchase agreements.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spTree>
    <p:extLst>
      <p:ext uri="{BB962C8B-B14F-4D97-AF65-F5344CB8AC3E}">
        <p14:creationId xmlns:p14="http://schemas.microsoft.com/office/powerpoint/2010/main" val="3359819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6270143"/>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r>
              <a:rPr lang="en-US" dirty="0"/>
              <a:t>Safe Harbor Statement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sp>
        <p:nvSpPr>
          <p:cNvPr id="4" name="Rectangle 3"/>
          <p:cNvSpPr/>
          <p:nvPr/>
        </p:nvSpPr>
        <p:spPr>
          <a:xfrm>
            <a:off x="966505" y="1438218"/>
            <a:ext cx="10514295" cy="4062651"/>
          </a:xfrm>
          <a:prstGeom prst="rect">
            <a:avLst/>
          </a:prstGeom>
        </p:spPr>
        <p:txBody>
          <a:bodyPr wrap="square">
            <a:spAutoFit/>
          </a:bodyPr>
          <a:lstStyle/>
          <a:p>
            <a:pPr marL="285750" lvl="0" indent="-285750" algn="just">
              <a:buFont typeface="Arial" panose="020B0604020202020204" pitchFamily="34" charset="0"/>
              <a:buChar char="•"/>
            </a:pPr>
            <a:r>
              <a:rPr lang="en-US" sz="2000" dirty="0"/>
              <a:t>This presentation has been prepared by Indraprastha Gas Limited solely for providing information about the company</a:t>
            </a:r>
            <a:r>
              <a:rPr lang="en-US" sz="2000" dirty="0" smtClean="0"/>
              <a:t>.</a:t>
            </a:r>
          </a:p>
          <a:p>
            <a:pPr marL="285750" lvl="0" indent="-285750" algn="just">
              <a:buFont typeface="Arial" panose="020B0604020202020204" pitchFamily="34" charset="0"/>
              <a:buChar char="•"/>
            </a:pPr>
            <a:endParaRPr lang="en-US" sz="2000" dirty="0" smtClean="0"/>
          </a:p>
          <a:p>
            <a:pPr marL="285750" lvl="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The information contained in this presentation is for general information purposes only, without regard to specific objectives, financial situations and needs of any particular person. Company do not accept any liability whatsoever, direct or indirect, that may arise from the use of the information herein.</a:t>
            </a:r>
          </a:p>
          <a:p>
            <a:pPr marL="285750" lvl="0" indent="-285750" algn="just">
              <a:buFont typeface="Arial" panose="020B0604020202020204" pitchFamily="34" charset="0"/>
              <a:buChar char="•"/>
            </a:pPr>
            <a:endParaRPr lang="en-US" sz="2000" dirty="0" smtClean="0"/>
          </a:p>
          <a:p>
            <a:pPr marL="285750" lvl="0" indent="-285750" algn="just">
              <a:buFont typeface="Arial" panose="020B0604020202020204" pitchFamily="34" charset="0"/>
              <a:buChar char="•"/>
            </a:pPr>
            <a:endParaRPr lang="en-US" sz="2000" dirty="0" smtClean="0"/>
          </a:p>
          <a:p>
            <a:pPr marL="285750" indent="-285750" algn="just">
              <a:buFont typeface="Arial" panose="020B0604020202020204" pitchFamily="34" charset="0"/>
              <a:buChar char="•"/>
            </a:pPr>
            <a:r>
              <a:rPr lang="en-US" sz="2000" dirty="0"/>
              <a:t>The Company may alter, modify or otherwise change in any manner the content of this presentation, without obligation to notify any person of such revision or changes. </a:t>
            </a:r>
          </a:p>
          <a:p>
            <a:pPr marL="285750" lvl="0" indent="-285750" algn="just">
              <a:buFont typeface="Arial" panose="020B0604020202020204" pitchFamily="34" charset="0"/>
              <a:buChar char="•"/>
            </a:pPr>
            <a:endParaRPr lang="en-US" sz="2000" dirty="0"/>
          </a:p>
        </p:txBody>
      </p:sp>
    </p:spTree>
    <p:extLst>
      <p:ext uri="{BB962C8B-B14F-4D97-AF65-F5344CB8AC3E}">
        <p14:creationId xmlns:p14="http://schemas.microsoft.com/office/powerpoint/2010/main" val="3387365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839200" y="5971283"/>
            <a:ext cx="2400300" cy="308075"/>
          </a:xfrm>
          <a:prstGeom prst="rect">
            <a:avLst/>
          </a:prstGeom>
        </p:spPr>
        <p:txBody>
          <a:bodyPr/>
          <a:lstStyle/>
          <a:p>
            <a:fld id="{E1689905-3A35-4542-96DD-1569558431C1}" type="slidenum">
              <a:rPr lang="en-IN" smtClean="0">
                <a:solidFill>
                  <a:prstClr val="white">
                    <a:lumMod val="65000"/>
                  </a:prstClr>
                </a:solidFill>
              </a:rPr>
              <a:pPr/>
              <a:t>26</a:t>
            </a:fld>
            <a:endParaRPr lang="en-IN" dirty="0">
              <a:solidFill>
                <a:prstClr val="white">
                  <a:lumMod val="65000"/>
                </a:prstClr>
              </a:solidFill>
            </a:endParaRPr>
          </a:p>
        </p:txBody>
      </p:sp>
      <p:sp>
        <p:nvSpPr>
          <p:cNvPr id="8" name="AutoShape 2" descr="http://www.gailonline.com/final_site/biglogo/gail_logo_web-page.jpg"/>
          <p:cNvSpPr>
            <a:spLocks noChangeAspect="1" noChangeArrowheads="1"/>
          </p:cNvSpPr>
          <p:nvPr/>
        </p:nvSpPr>
        <p:spPr bwMode="auto">
          <a:xfrm>
            <a:off x="1127522" y="373261"/>
            <a:ext cx="342900" cy="342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2870" tIns="51435" rIns="102870" bIns="51435" numCol="1" anchor="t" anchorCtr="0" compatLnSpc="1">
            <a:prstTxWarp prst="textNoShape">
              <a:avLst/>
            </a:prstTxWarp>
          </a:bodyPr>
          <a:lstStyle/>
          <a:p>
            <a:endParaRPr lang="en-IN" sz="3263" dirty="0">
              <a:solidFill>
                <a:prstClr val="black"/>
              </a:solidFill>
            </a:endParaRPr>
          </a:p>
        </p:txBody>
      </p:sp>
      <p:pic>
        <p:nvPicPr>
          <p:cNvPr id="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4485" b="8912"/>
          <a:stretch/>
        </p:blipFill>
        <p:spPr bwMode="auto">
          <a:xfrm>
            <a:off x="946102" y="5279439"/>
            <a:ext cx="10293398" cy="1578562"/>
          </a:xfrm>
          <a:prstGeom prst="rect">
            <a:avLst/>
          </a:prstGeom>
          <a:noFill/>
          <a:ln>
            <a:noFill/>
          </a:ln>
          <a:effectLst>
            <a:glow>
              <a:schemeClr val="accent1"/>
            </a:glow>
            <a:reflection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524375" y="2429630"/>
            <a:ext cx="4500563" cy="1246495"/>
          </a:xfrm>
          <a:prstGeom prst="rect">
            <a:avLst/>
          </a:prstGeom>
          <a:noFill/>
        </p:spPr>
        <p:txBody>
          <a:bodyPr wrap="square" rtlCol="0">
            <a:spAutoFit/>
          </a:bodyPr>
          <a:lstStyle/>
          <a:p>
            <a:r>
              <a:rPr lang="en-US" sz="7500" dirty="0">
                <a:solidFill>
                  <a:srgbClr val="00B050"/>
                </a:solidFill>
                <a:latin typeface="Brush Script MT" panose="03060802040406070304" pitchFamily="66" charset="0"/>
                <a:cs typeface="Times New Roman" panose="02020603050405020304" pitchFamily="18" charset="0"/>
              </a:rPr>
              <a:t>Thank You</a:t>
            </a:r>
            <a:endParaRPr lang="en-IN" sz="7500" dirty="0">
              <a:solidFill>
                <a:srgbClr val="00B050"/>
              </a:solidFill>
              <a:latin typeface="Brush Script MT" panose="03060802040406070304" pitchFamily="66" charset="0"/>
              <a:cs typeface="Times New Roman" panose="02020603050405020304" pitchFamily="18" charset="0"/>
            </a:endParaRPr>
          </a:p>
        </p:txBody>
      </p:sp>
    </p:spTree>
    <p:extLst>
      <p:ext uri="{BB962C8B-B14F-4D97-AF65-F5344CB8AC3E}">
        <p14:creationId xmlns:p14="http://schemas.microsoft.com/office/powerpoint/2010/main" val="2538928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1667694" y="20480"/>
            <a:ext cx="9742806" cy="790357"/>
          </a:xfrm>
        </p:spPr>
        <p:txBody>
          <a:bodyPr vert="horz" lIns="91440" tIns="45720" rIns="91440" bIns="45720" rtlCol="0" anchor="b">
            <a:noAutofit/>
          </a:bodyPr>
          <a:lstStyle/>
          <a:p>
            <a:pPr lvl="0"/>
            <a:r>
              <a:rPr lang="en-US" sz="3600" dirty="0">
                <a:latin typeface="Calibri (Body)"/>
              </a:rPr>
              <a:t>Shareholding Pattern As on 31 March 2025</a:t>
            </a:r>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graphicFrame>
        <p:nvGraphicFramePr>
          <p:cNvPr id="23" name="Object 7"/>
          <p:cNvGraphicFramePr>
            <a:graphicFrameLocks noChangeAspect="1"/>
          </p:cNvGraphicFramePr>
          <p:nvPr>
            <p:extLst>
              <p:ext uri="{D42A27DB-BD31-4B8C-83A1-F6EECF244321}">
                <p14:modId xmlns:p14="http://schemas.microsoft.com/office/powerpoint/2010/main" val="461480960"/>
              </p:ext>
            </p:extLst>
          </p:nvPr>
        </p:nvGraphicFramePr>
        <p:xfrm>
          <a:off x="487680" y="993986"/>
          <a:ext cx="11104880" cy="48988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9383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733674" y="22860"/>
            <a:ext cx="5983605" cy="790357"/>
          </a:xfrm>
        </p:spPr>
        <p:txBody>
          <a:bodyPr vert="horz" lIns="91440" tIns="45720" rIns="91440" bIns="45720" rtlCol="0" anchor="b">
            <a:normAutofit/>
          </a:bodyPr>
          <a:lstStyle/>
          <a:p>
            <a:pPr lvl="0" algn="ctr"/>
            <a:r>
              <a:rPr lang="en-US" dirty="0"/>
              <a:t>Management</a:t>
            </a: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172720" y="1045489"/>
            <a:ext cx="6776720" cy="5202912"/>
          </a:xfrm>
        </p:spPr>
        <p:txBody>
          <a:bodyPr vert="horz" lIns="0" tIns="45720" rIns="0" bIns="45720" rtlCol="0">
            <a:noAutofit/>
          </a:bodyPr>
          <a:lstStyle/>
          <a:p>
            <a:pPr lvl="0" algn="just"/>
            <a:r>
              <a:rPr lang="en-US" sz="1800" dirty="0"/>
              <a:t>IGL Board is fairly well diversified with ten members including two each from GAIL and BPCL, one from Govt. of Delhi and five independent directors</a:t>
            </a:r>
            <a:r>
              <a:rPr lang="en-US" sz="1800" dirty="0" smtClean="0"/>
              <a:t>.</a:t>
            </a:r>
          </a:p>
          <a:p>
            <a:pPr lvl="0" algn="just"/>
            <a:endParaRPr lang="en-US" sz="1800" dirty="0"/>
          </a:p>
          <a:p>
            <a:pPr algn="just"/>
            <a:r>
              <a:rPr lang="en-US" sz="1800" dirty="0"/>
              <a:t>The company is beneficiary of its strong parentage and gets significant support from GAIL and BPCL relating to operations and management.</a:t>
            </a:r>
          </a:p>
          <a:p>
            <a:pPr lvl="0" algn="just"/>
            <a:endParaRPr lang="en-US" sz="1800" dirty="0" smtClean="0"/>
          </a:p>
          <a:p>
            <a:pPr algn="just"/>
            <a:r>
              <a:rPr lang="en-US" sz="1800" dirty="0"/>
              <a:t>By virtue of the presence of Govt. of Delhi as a minority shareholder, the company gets support for speedy administrative approvals</a:t>
            </a:r>
            <a:r>
              <a:rPr lang="en-US" sz="1800" dirty="0" smtClean="0"/>
              <a:t>.</a:t>
            </a:r>
          </a:p>
          <a:p>
            <a:pPr algn="just"/>
            <a:endParaRPr lang="en-US" sz="1800" dirty="0"/>
          </a:p>
          <a:p>
            <a:pPr algn="just"/>
            <a:r>
              <a:rPr lang="en-US" sz="1800" dirty="0"/>
              <a:t>The company has highly qualified senior management personnel with several years of experience in Oil &amp; Gas sector.</a:t>
            </a:r>
          </a:p>
          <a:p>
            <a:pPr lvl="0" algn="just"/>
            <a:endParaRPr lang="en-US" sz="1800" dirty="0"/>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pic>
        <p:nvPicPr>
          <p:cNvPr id="3076" name="Picture 4" descr="Company, Management, Meeting, Office, Team Icon PNG Transparent Background,  Free Download #3245 - FreeIco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7042" y="1412240"/>
            <a:ext cx="4280317" cy="428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524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733674" y="22860"/>
            <a:ext cx="5983605" cy="790357"/>
          </a:xfrm>
        </p:spPr>
        <p:txBody>
          <a:bodyPr vert="horz" lIns="91440" tIns="45720" rIns="91440" bIns="45720" rtlCol="0" anchor="b">
            <a:normAutofit/>
          </a:bodyPr>
          <a:lstStyle/>
          <a:p>
            <a:pPr lvl="0" algn="ctr"/>
            <a:r>
              <a:rPr lang="en-US" dirty="0"/>
              <a:t>Areas of Operation</a:t>
            </a: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172720" y="1045489"/>
            <a:ext cx="11684000" cy="5202912"/>
          </a:xfrm>
        </p:spPr>
        <p:txBody>
          <a:bodyPr vert="horz" lIns="0" tIns="45720" rIns="0" bIns="45720" rtlCol="0">
            <a:noAutofit/>
          </a:bodyPr>
          <a:lstStyle/>
          <a:p>
            <a:pPr algn="just"/>
            <a:r>
              <a:rPr lang="en-US" sz="1600" b="1" u="sng" dirty="0">
                <a:cs typeface="Arial" panose="020B0604020202020204" pitchFamily="34" charset="0"/>
              </a:rPr>
              <a:t>Delhi</a:t>
            </a:r>
            <a:r>
              <a:rPr lang="en-US" sz="1600" b="1" dirty="0">
                <a:cs typeface="Arial" panose="020B0604020202020204" pitchFamily="34" charset="0"/>
              </a:rPr>
              <a:t>: </a:t>
            </a:r>
            <a:r>
              <a:rPr lang="en-US" sz="1600" dirty="0">
                <a:cs typeface="Arial" panose="020B0604020202020204" pitchFamily="34" charset="0"/>
              </a:rPr>
              <a:t>National capital of India has huge demand potential</a:t>
            </a:r>
            <a:r>
              <a:rPr lang="en-US" sz="1600" dirty="0" smtClean="0">
                <a:cs typeface="Arial" panose="020B0604020202020204" pitchFamily="34" charset="0"/>
              </a:rPr>
              <a:t>:</a:t>
            </a:r>
          </a:p>
          <a:p>
            <a:pPr marL="0" indent="0" algn="just">
              <a:buNone/>
            </a:pPr>
            <a:endParaRPr lang="en-US" sz="1600" dirty="0">
              <a:cs typeface="Arial" panose="020B0604020202020204" pitchFamily="34" charset="0"/>
            </a:endParaRPr>
          </a:p>
          <a:p>
            <a:pPr lvl="1" algn="just">
              <a:buFont typeface="Courier New" panose="02070309020205020404" pitchFamily="49" charset="0"/>
              <a:buChar char="o"/>
            </a:pPr>
            <a:r>
              <a:rPr lang="en-US" sz="1400" dirty="0" smtClean="0">
                <a:cs typeface="Arial" panose="020B0604020202020204" pitchFamily="34" charset="0"/>
              </a:rPr>
              <a:t>Where </a:t>
            </a:r>
            <a:r>
              <a:rPr lang="en-US" sz="1400" dirty="0">
                <a:cs typeface="Arial" panose="020B0604020202020204" pitchFamily="34" charset="0"/>
              </a:rPr>
              <a:t>public transport vehicles have to necessarily run on CNG in view of the directions of the Hon. Supreme Court </a:t>
            </a:r>
            <a:r>
              <a:rPr lang="en-US" sz="1400" dirty="0" smtClean="0">
                <a:cs typeface="Arial" panose="020B0604020202020204" pitchFamily="34" charset="0"/>
              </a:rPr>
              <a:t>of </a:t>
            </a:r>
            <a:r>
              <a:rPr lang="en-US" sz="1400" dirty="0">
                <a:cs typeface="Arial" panose="020B0604020202020204" pitchFamily="34" charset="0"/>
              </a:rPr>
              <a:t>India. However in recent times the government is promoting EV.</a:t>
            </a:r>
          </a:p>
          <a:p>
            <a:pPr lvl="1" algn="just">
              <a:buFont typeface="Courier New" panose="02070309020205020404" pitchFamily="49" charset="0"/>
              <a:buChar char="o"/>
            </a:pPr>
            <a:r>
              <a:rPr lang="en-US" sz="1400" dirty="0" smtClean="0">
                <a:cs typeface="Arial" panose="020B0604020202020204" pitchFamily="34" charset="0"/>
              </a:rPr>
              <a:t>Has </a:t>
            </a:r>
            <a:r>
              <a:rPr lang="en-US" sz="1400" dirty="0">
                <a:cs typeface="Arial" panose="020B0604020202020204" pitchFamily="34" charset="0"/>
              </a:rPr>
              <a:t>the highest number of private cars compared to any other city of India.</a:t>
            </a:r>
          </a:p>
          <a:p>
            <a:pPr lvl="1" algn="just">
              <a:buFont typeface="Courier New" panose="02070309020205020404" pitchFamily="49" charset="0"/>
              <a:buChar char="o"/>
            </a:pPr>
            <a:r>
              <a:rPr lang="en-US" sz="1400" dirty="0" smtClean="0">
                <a:cs typeface="Arial" panose="020B0604020202020204" pitchFamily="34" charset="0"/>
              </a:rPr>
              <a:t>Thickly </a:t>
            </a:r>
            <a:r>
              <a:rPr lang="en-US" sz="1400" dirty="0">
                <a:cs typeface="Arial" panose="020B0604020202020204" pitchFamily="34" charset="0"/>
              </a:rPr>
              <a:t>populated having large number of residential &amp; commercial complexes and hospitals etc</a:t>
            </a:r>
            <a:r>
              <a:rPr lang="en-US" sz="1400" dirty="0" smtClean="0">
                <a:cs typeface="Arial" panose="020B0604020202020204" pitchFamily="34" charset="0"/>
              </a:rPr>
              <a:t>.</a:t>
            </a:r>
          </a:p>
          <a:p>
            <a:pPr lvl="1" algn="just">
              <a:buFont typeface="Courier New" panose="02070309020205020404" pitchFamily="49" charset="0"/>
              <a:buChar char="o"/>
            </a:pPr>
            <a:endParaRPr lang="en-US" sz="1400" dirty="0" smtClean="0">
              <a:cs typeface="Arial" panose="020B0604020202020204" pitchFamily="34" charset="0"/>
            </a:endParaRPr>
          </a:p>
          <a:p>
            <a:pPr algn="just"/>
            <a:r>
              <a:rPr lang="en-US" sz="1600" b="1" u="sng" dirty="0" smtClean="0">
                <a:cs typeface="Arial" panose="020B0604020202020204" pitchFamily="34" charset="0"/>
              </a:rPr>
              <a:t>Gautam </a:t>
            </a:r>
            <a:r>
              <a:rPr lang="en-US" sz="1600" b="1" u="sng" dirty="0" err="1">
                <a:cs typeface="Arial" panose="020B0604020202020204" pitchFamily="34" charset="0"/>
              </a:rPr>
              <a:t>Budh</a:t>
            </a:r>
            <a:r>
              <a:rPr lang="en-US" sz="1600" b="1" u="sng" dirty="0">
                <a:cs typeface="Arial" panose="020B0604020202020204" pitchFamily="34" charset="0"/>
              </a:rPr>
              <a:t> Nagar (Noida &amp; Greater Noida)</a:t>
            </a:r>
            <a:r>
              <a:rPr lang="en-US" sz="1600" b="1" dirty="0">
                <a:cs typeface="Arial" panose="020B0604020202020204" pitchFamily="34" charset="0"/>
              </a:rPr>
              <a:t>: </a:t>
            </a:r>
            <a:r>
              <a:rPr lang="en-US" sz="1600" dirty="0" smtClean="0">
                <a:cs typeface="Arial" panose="020B0604020202020204" pitchFamily="34" charset="0"/>
              </a:rPr>
              <a:t>Most </a:t>
            </a:r>
            <a:r>
              <a:rPr lang="en-US" sz="1600" dirty="0">
                <a:cs typeface="Arial" panose="020B0604020202020204" pitchFamily="34" charset="0"/>
              </a:rPr>
              <a:t>advanced cities of state of Uttar Pradesh having huge potential for CNG, PNG-Residential and commercial volumes</a:t>
            </a:r>
            <a:r>
              <a:rPr lang="en-US" sz="1600" dirty="0" smtClean="0">
                <a:cs typeface="Arial" panose="020B0604020202020204" pitchFamily="34" charset="0"/>
              </a:rPr>
              <a:t>.</a:t>
            </a:r>
          </a:p>
          <a:p>
            <a:pPr algn="just"/>
            <a:r>
              <a:rPr lang="en-US" sz="1600" b="1" u="sng" dirty="0" smtClean="0">
                <a:cs typeface="Arial" panose="020B0604020202020204" pitchFamily="34" charset="0"/>
              </a:rPr>
              <a:t>Ghaziabad</a:t>
            </a:r>
            <a:r>
              <a:rPr lang="en-US" sz="1600" b="1" dirty="0">
                <a:cs typeface="Arial" panose="020B0604020202020204" pitchFamily="34" charset="0"/>
              </a:rPr>
              <a:t>: </a:t>
            </a:r>
            <a:r>
              <a:rPr lang="en-US" sz="1600" dirty="0">
                <a:cs typeface="Arial" panose="020B0604020202020204" pitchFamily="34" charset="0"/>
              </a:rPr>
              <a:t>Residential cum Industrial town of Uttar Pradesh having huge potential demand for PNG Residential, Commercial and Industrial. PNGRB has recently clarified that the GA of Ghaziabad includes Ghaziabad and Hapur Districts. </a:t>
            </a:r>
          </a:p>
          <a:p>
            <a:pPr algn="just"/>
            <a:r>
              <a:rPr lang="en-US" sz="1600" b="1" u="sng" dirty="0" err="1">
                <a:cs typeface="Arial" panose="020B0604020202020204" pitchFamily="34" charset="0"/>
              </a:rPr>
              <a:t>Rewari</a:t>
            </a:r>
            <a:r>
              <a:rPr lang="en-US" sz="1600" b="1" u="sng" dirty="0">
                <a:cs typeface="Arial" panose="020B0604020202020204" pitchFamily="34" charset="0"/>
              </a:rPr>
              <a:t>, </a:t>
            </a:r>
            <a:r>
              <a:rPr lang="en-US" sz="1600" b="1" u="sng" dirty="0" err="1">
                <a:cs typeface="Arial" panose="020B0604020202020204" pitchFamily="34" charset="0"/>
              </a:rPr>
              <a:t>Dharuhera</a:t>
            </a:r>
            <a:r>
              <a:rPr lang="en-US" sz="1600" b="1" u="sng" dirty="0">
                <a:cs typeface="Arial" panose="020B0604020202020204" pitchFamily="34" charset="0"/>
              </a:rPr>
              <a:t> &amp; </a:t>
            </a:r>
            <a:r>
              <a:rPr lang="en-US" sz="1600" b="1" u="sng" dirty="0" err="1">
                <a:cs typeface="Arial" panose="020B0604020202020204" pitchFamily="34" charset="0"/>
              </a:rPr>
              <a:t>Bawal</a:t>
            </a:r>
            <a:r>
              <a:rPr lang="en-US" sz="1600" b="1" dirty="0">
                <a:cs typeface="Arial" panose="020B0604020202020204" pitchFamily="34" charset="0"/>
              </a:rPr>
              <a:t>: </a:t>
            </a:r>
            <a:r>
              <a:rPr lang="en-US" sz="1600" dirty="0">
                <a:cs typeface="Arial" panose="020B0604020202020204" pitchFamily="34" charset="0"/>
              </a:rPr>
              <a:t>IGL was authorized for </a:t>
            </a:r>
            <a:r>
              <a:rPr lang="en-US" sz="1600" dirty="0" err="1">
                <a:cs typeface="Arial" panose="020B0604020202020204" pitchFamily="34" charset="0"/>
              </a:rPr>
              <a:t>Rewari</a:t>
            </a:r>
            <a:r>
              <a:rPr lang="en-US" sz="1600" dirty="0">
                <a:cs typeface="Arial" panose="020B0604020202020204" pitchFamily="34" charset="0"/>
              </a:rPr>
              <a:t> geographical area in the 6</a:t>
            </a:r>
            <a:r>
              <a:rPr lang="en-US" sz="1600" baseline="30000" dirty="0">
                <a:cs typeface="Arial" panose="020B0604020202020204" pitchFamily="34" charset="0"/>
              </a:rPr>
              <a:t>th</a:t>
            </a:r>
            <a:r>
              <a:rPr lang="en-US" sz="1600" dirty="0">
                <a:cs typeface="Arial" panose="020B0604020202020204" pitchFamily="34" charset="0"/>
              </a:rPr>
              <a:t> round of bidding by PNGRB. IGL has commissioned forty eight CNG stations in the GA and started sale of PNG to Domestic households. </a:t>
            </a:r>
            <a:r>
              <a:rPr lang="en-US" sz="1600" dirty="0" err="1">
                <a:cs typeface="Arial" panose="020B0604020202020204" pitchFamily="34" charset="0"/>
              </a:rPr>
              <a:t>Bawal</a:t>
            </a:r>
            <a:r>
              <a:rPr lang="en-US" sz="1600" dirty="0">
                <a:cs typeface="Arial" panose="020B0604020202020204" pitchFamily="34" charset="0"/>
              </a:rPr>
              <a:t> being an Industrial town of Haryana having huge potential demand for Industrial PNG.</a:t>
            </a:r>
          </a:p>
          <a:p>
            <a:pPr algn="just"/>
            <a:r>
              <a:rPr lang="en-US" sz="1600" b="1" u="sng" dirty="0">
                <a:cs typeface="Arial" panose="020B0604020202020204" pitchFamily="34" charset="0"/>
              </a:rPr>
              <a:t>Karnal</a:t>
            </a:r>
            <a:r>
              <a:rPr lang="en-US" sz="1600" b="1" dirty="0">
                <a:cs typeface="Arial" panose="020B0604020202020204" pitchFamily="34" charset="0"/>
              </a:rPr>
              <a:t>: </a:t>
            </a:r>
            <a:r>
              <a:rPr lang="en-US" sz="1600" dirty="0">
                <a:cs typeface="Arial" panose="020B0604020202020204" pitchFamily="34" charset="0"/>
              </a:rPr>
              <a:t>IGL was authorized for Karnal geographical area in the 8</a:t>
            </a:r>
            <a:r>
              <a:rPr lang="en-US" sz="1600" baseline="30000" dirty="0">
                <a:cs typeface="Arial" panose="020B0604020202020204" pitchFamily="34" charset="0"/>
              </a:rPr>
              <a:t>th</a:t>
            </a:r>
            <a:r>
              <a:rPr lang="en-US" sz="1600" dirty="0">
                <a:cs typeface="Arial" panose="020B0604020202020204" pitchFamily="34" charset="0"/>
              </a:rPr>
              <a:t> round of bidding by PNGRB.  IGL has commissioned thirty CNG stations in Karnal GA. CNG &amp; PNG sale has started.</a:t>
            </a:r>
          </a:p>
          <a:p>
            <a:pPr algn="just"/>
            <a:endParaRPr lang="en-US" sz="1400" dirty="0">
              <a:cs typeface="Arial" panose="020B0604020202020204" pitchFamily="34" charset="0"/>
            </a:endParaRPr>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spTree>
    <p:extLst>
      <p:ext uri="{BB962C8B-B14F-4D97-AF65-F5344CB8AC3E}">
        <p14:creationId xmlns:p14="http://schemas.microsoft.com/office/powerpoint/2010/main" val="2221811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733674" y="22860"/>
            <a:ext cx="5983605" cy="790357"/>
          </a:xfrm>
        </p:spPr>
        <p:txBody>
          <a:bodyPr vert="horz" lIns="91440" tIns="45720" rIns="91440" bIns="45720" rtlCol="0" anchor="b">
            <a:normAutofit/>
          </a:bodyPr>
          <a:lstStyle/>
          <a:p>
            <a:pPr lvl="0" algn="ctr"/>
            <a:r>
              <a:rPr lang="en-US" dirty="0"/>
              <a:t>Areas of Operation</a:t>
            </a: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172720" y="1045489"/>
            <a:ext cx="11684000" cy="5202912"/>
          </a:xfrm>
        </p:spPr>
        <p:txBody>
          <a:bodyPr vert="horz" lIns="0" tIns="45720" rIns="0" bIns="45720" rtlCol="0">
            <a:noAutofit/>
          </a:bodyPr>
          <a:lstStyle/>
          <a:p>
            <a:pPr lvl="0" algn="just"/>
            <a:r>
              <a:rPr lang="en-US" sz="1600" b="1" u="sng" dirty="0"/>
              <a:t>Meerut, Muzaffarnagar &amp; Shamli</a:t>
            </a:r>
            <a:r>
              <a:rPr lang="en-US" sz="1600" dirty="0"/>
              <a:t>: IGL has been authorized for Meerut (Except area already authorized), Muzaffarnagar &amp; Shamli geographical area in the 9</a:t>
            </a:r>
            <a:r>
              <a:rPr lang="en-US" sz="1600" baseline="30000" dirty="0"/>
              <a:t>th</a:t>
            </a:r>
            <a:r>
              <a:rPr lang="en-US" sz="1600" dirty="0"/>
              <a:t> round of bidding by PNGRB in which IGL has commissioned forty four CNG stations and started sale of PNG to Domestic households and commercial customers</a:t>
            </a:r>
            <a:r>
              <a:rPr lang="en-US" sz="1600" dirty="0" smtClean="0"/>
              <a:t>.</a:t>
            </a:r>
          </a:p>
          <a:p>
            <a:pPr lvl="0" algn="just"/>
            <a:endParaRPr lang="en-US" sz="1600" dirty="0" smtClean="0"/>
          </a:p>
          <a:p>
            <a:pPr lvl="0"/>
            <a:r>
              <a:rPr lang="en-US" sz="1600" b="1" u="sng" dirty="0"/>
              <a:t>Gurugram</a:t>
            </a:r>
            <a:r>
              <a:rPr lang="en-US" sz="1600" b="1" dirty="0"/>
              <a:t>:</a:t>
            </a:r>
            <a:r>
              <a:rPr lang="en-US" sz="1600" dirty="0"/>
              <a:t> IGL is also laying infrastructure in Gurugram.  </a:t>
            </a:r>
            <a:r>
              <a:rPr lang="en-US" sz="1600" dirty="0">
                <a:solidFill>
                  <a:schemeClr val="tx1"/>
                </a:solidFill>
              </a:rPr>
              <a:t>The permission has been given for the area between west side of </a:t>
            </a:r>
            <a:r>
              <a:rPr lang="en-US" sz="1600" dirty="0" err="1">
                <a:solidFill>
                  <a:schemeClr val="tx1"/>
                </a:solidFill>
              </a:rPr>
              <a:t>Sohna</a:t>
            </a:r>
            <a:r>
              <a:rPr lang="en-US" sz="1600" dirty="0">
                <a:solidFill>
                  <a:schemeClr val="tx1"/>
                </a:solidFill>
              </a:rPr>
              <a:t> Road and NH 8 in Gurugram </a:t>
            </a:r>
            <a:r>
              <a:rPr lang="en-US" sz="1600" dirty="0" smtClean="0">
                <a:solidFill>
                  <a:schemeClr val="tx1"/>
                </a:solidFill>
              </a:rPr>
              <a:t>district</a:t>
            </a:r>
            <a:r>
              <a:rPr lang="en-US" sz="1600" dirty="0">
                <a:solidFill>
                  <a:schemeClr val="tx1"/>
                </a:solidFill>
              </a:rPr>
              <a:t>.</a:t>
            </a:r>
            <a:r>
              <a:rPr lang="en-US" sz="1600" dirty="0" smtClean="0"/>
              <a:t> </a:t>
            </a:r>
            <a:r>
              <a:rPr lang="en-US" sz="1600" dirty="0"/>
              <a:t>IGL has commissioned twenty seven CNG stations in the </a:t>
            </a:r>
            <a:r>
              <a:rPr lang="en-US" sz="1600" dirty="0" smtClean="0"/>
              <a:t>GA. Dispute </a:t>
            </a:r>
            <a:r>
              <a:rPr lang="en-US" sz="1600" dirty="0"/>
              <a:t>regarding license to operate in the entire Gurugram is </a:t>
            </a:r>
            <a:r>
              <a:rPr lang="en-US" sz="1600" dirty="0" err="1"/>
              <a:t>subjudice</a:t>
            </a:r>
            <a:r>
              <a:rPr lang="en-US" sz="1600" dirty="0" smtClean="0"/>
              <a:t>.</a:t>
            </a:r>
          </a:p>
          <a:p>
            <a:pPr marL="0" lvl="0" indent="0">
              <a:buNone/>
            </a:pPr>
            <a:endParaRPr lang="en-US" sz="1600" dirty="0"/>
          </a:p>
          <a:p>
            <a:pPr lvl="0" algn="just"/>
            <a:r>
              <a:rPr lang="en-US" sz="1600" b="1" u="sng" dirty="0"/>
              <a:t>Kaithal; Kanpur, Fatehpur &amp; Hamirpur; and Ajmer, Pali &amp; Rajsamand:</a:t>
            </a:r>
            <a:r>
              <a:rPr lang="en-US" sz="1600" dirty="0"/>
              <a:t>  IGL has been authorized for Kaithal; Kanpur (Except area already authorized), Fatehpur &amp; Hamirpur; and Ajmer, Pali &amp; Rajsamand areas in the 10</a:t>
            </a:r>
            <a:r>
              <a:rPr lang="en-US" sz="1600" baseline="30000" dirty="0"/>
              <a:t>th</a:t>
            </a:r>
            <a:r>
              <a:rPr lang="en-US" sz="1600" dirty="0"/>
              <a:t> round of bidding by PNGRB. IGL has commissioned fifteen, twenty five and eighty one CNG stations in three GAs respectively. PNG Domestic sale has started in Kanpur; Ajmer &amp; Pali</a:t>
            </a:r>
            <a:r>
              <a:rPr lang="en-US" sz="1600" dirty="0" smtClean="0"/>
              <a:t>.</a:t>
            </a:r>
          </a:p>
          <a:p>
            <a:pPr lvl="0" algn="just"/>
            <a:endParaRPr lang="en-US" sz="1600" dirty="0"/>
          </a:p>
          <a:p>
            <a:pPr algn="just"/>
            <a:r>
              <a:rPr lang="en-US" sz="1600" b="1" u="sng" dirty="0"/>
              <a:t>Banda, Chitrakoot &amp; Mahoba:</a:t>
            </a:r>
            <a:r>
              <a:rPr lang="en-US" sz="1600" dirty="0"/>
              <a:t>  IGL has been authorized for Banda, Chitrakoot &amp; Mahoba in the 11</a:t>
            </a:r>
            <a:r>
              <a:rPr lang="en-US" sz="1600" baseline="30000" dirty="0"/>
              <a:t>th</a:t>
            </a:r>
            <a:r>
              <a:rPr lang="en-US" sz="1600" dirty="0"/>
              <a:t> round of bidding by PNGRB. IGL has commissioned thirty one CNG station in GA. Sale of PNG to Domestic household also started</a:t>
            </a:r>
            <a:r>
              <a:rPr lang="en-US" sz="1600" dirty="0" smtClean="0"/>
              <a:t>.</a:t>
            </a:r>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spTree>
    <p:extLst>
      <p:ext uri="{BB962C8B-B14F-4D97-AF65-F5344CB8AC3E}">
        <p14:creationId xmlns:p14="http://schemas.microsoft.com/office/powerpoint/2010/main" val="968988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733674" y="22860"/>
            <a:ext cx="5983605" cy="790357"/>
          </a:xfrm>
        </p:spPr>
        <p:txBody>
          <a:bodyPr vert="horz" lIns="91440" tIns="45720" rIns="91440" bIns="45720" rtlCol="0" anchor="b">
            <a:noAutofit/>
          </a:bodyPr>
          <a:lstStyle/>
          <a:p>
            <a:pPr lvl="0"/>
            <a:r>
              <a:rPr lang="en-US" sz="3600" dirty="0"/>
              <a:t>Current Sales Volume Mix (%)</a:t>
            </a:r>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graphicFrame>
        <p:nvGraphicFramePr>
          <p:cNvPr id="8" name="Chart 7"/>
          <p:cNvGraphicFramePr/>
          <p:nvPr>
            <p:extLst>
              <p:ext uri="{D42A27DB-BD31-4B8C-83A1-F6EECF244321}">
                <p14:modId xmlns:p14="http://schemas.microsoft.com/office/powerpoint/2010/main" val="2259492847"/>
              </p:ext>
            </p:extLst>
          </p:nvPr>
        </p:nvGraphicFramePr>
        <p:xfrm>
          <a:off x="477520" y="1704969"/>
          <a:ext cx="5273766" cy="3354712"/>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477520" y="1151573"/>
            <a:ext cx="5273766" cy="523220"/>
          </a:xfrm>
          <a:prstGeom prst="rect">
            <a:avLst/>
          </a:prstGeom>
          <a:solidFill>
            <a:schemeClr val="accent6">
              <a:lumMod val="40000"/>
              <a:lumOff val="60000"/>
            </a:schemeClr>
          </a:solidFill>
        </p:spPr>
        <p:txBody>
          <a:bodyPr wrap="square" rtlCol="0">
            <a:spAutoFit/>
          </a:bodyPr>
          <a:lstStyle/>
          <a:p>
            <a:pPr algn="ctr"/>
            <a:r>
              <a:rPr lang="en-US" sz="2800" b="1" dirty="0">
                <a:latin typeface="72 Light" panose="020B0303030000000003" pitchFamily="34" charset="0"/>
                <a:cs typeface="72 Light" panose="020B0303030000000003" pitchFamily="34" charset="0"/>
              </a:rPr>
              <a:t>Total Sales – 8.99 </a:t>
            </a:r>
            <a:r>
              <a:rPr lang="en-US" sz="2800" b="1" dirty="0" err="1">
                <a:latin typeface="72 Light" panose="020B0303030000000003" pitchFamily="34" charset="0"/>
                <a:cs typeface="72 Light" panose="020B0303030000000003" pitchFamily="34" charset="0"/>
              </a:rPr>
              <a:t>mmSCMD</a:t>
            </a:r>
            <a:endParaRPr lang="en-US" sz="2800" b="1" dirty="0">
              <a:latin typeface="72 Light" panose="020B0303030000000003" pitchFamily="34" charset="0"/>
              <a:cs typeface="72 Light" panose="020B0303030000000003"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2152220132"/>
              </p:ext>
            </p:extLst>
          </p:nvPr>
        </p:nvGraphicFramePr>
        <p:xfrm>
          <a:off x="5829300" y="1119273"/>
          <a:ext cx="6172200" cy="4134395"/>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101600" y="5539768"/>
            <a:ext cx="2381250" cy="399214"/>
          </a:xfrm>
          <a:prstGeom prst="rect">
            <a:avLst/>
          </a:prstGeom>
          <a:noFill/>
        </p:spPr>
        <p:txBody>
          <a:bodyPr wrap="square" rtlCol="0">
            <a:spAutoFit/>
          </a:bodyPr>
          <a:lstStyle/>
          <a:p>
            <a:pPr algn="ctr"/>
            <a:r>
              <a:rPr lang="en-US" sz="2000" b="1" dirty="0">
                <a:latin typeface="72 Light" panose="020B0303030000000003" pitchFamily="34" charset="0"/>
                <a:cs typeface="72 Light" panose="020B0303030000000003" pitchFamily="34" charset="0"/>
              </a:rPr>
              <a:t>Delhi: 5.38 </a:t>
            </a:r>
            <a:r>
              <a:rPr lang="en-US" sz="1100" b="1" dirty="0" err="1">
                <a:latin typeface="72 Light" panose="020B0303030000000003" pitchFamily="34" charset="0"/>
                <a:cs typeface="72 Light" panose="020B0303030000000003" pitchFamily="34" charset="0"/>
              </a:rPr>
              <a:t>mmSCMD</a:t>
            </a:r>
            <a:endParaRPr lang="en-US" sz="1100" b="1" dirty="0">
              <a:latin typeface="72 Light" panose="020B0303030000000003" pitchFamily="34" charset="0"/>
              <a:cs typeface="72 Light" panose="020B0303030000000003" pitchFamily="34" charset="0"/>
            </a:endParaRPr>
          </a:p>
        </p:txBody>
      </p:sp>
      <p:sp>
        <p:nvSpPr>
          <p:cNvPr id="12" name="TextBox 11"/>
          <p:cNvSpPr txBox="1"/>
          <p:nvPr/>
        </p:nvSpPr>
        <p:spPr>
          <a:xfrm>
            <a:off x="2482850" y="5540216"/>
            <a:ext cx="2165350" cy="399214"/>
          </a:xfrm>
          <a:prstGeom prst="rect">
            <a:avLst/>
          </a:prstGeom>
          <a:noFill/>
        </p:spPr>
        <p:txBody>
          <a:bodyPr wrap="square" rtlCol="0">
            <a:spAutoFit/>
          </a:bodyPr>
          <a:lstStyle/>
          <a:p>
            <a:pPr algn="ctr"/>
            <a:r>
              <a:rPr lang="en-US" sz="2000" b="1" dirty="0">
                <a:latin typeface="72 Light" panose="020B0303030000000003" pitchFamily="34" charset="0"/>
                <a:cs typeface="72 Light" panose="020B0303030000000003" pitchFamily="34" charset="0"/>
              </a:rPr>
              <a:t>UP: 2.27 </a:t>
            </a:r>
            <a:r>
              <a:rPr lang="en-US" sz="1100" b="1" dirty="0" err="1">
                <a:latin typeface="72 Light" panose="020B0303030000000003" pitchFamily="34" charset="0"/>
                <a:cs typeface="72 Light" panose="020B0303030000000003" pitchFamily="34" charset="0"/>
              </a:rPr>
              <a:t>mmSCMD</a:t>
            </a:r>
            <a:endParaRPr lang="en-US" sz="1100" b="1" dirty="0">
              <a:latin typeface="72 Light" panose="020B0303030000000003" pitchFamily="34" charset="0"/>
              <a:cs typeface="72 Light" panose="020B0303030000000003" pitchFamily="34" charset="0"/>
            </a:endParaRPr>
          </a:p>
        </p:txBody>
      </p:sp>
      <p:sp>
        <p:nvSpPr>
          <p:cNvPr id="13" name="TextBox 12"/>
          <p:cNvSpPr txBox="1"/>
          <p:nvPr/>
        </p:nvSpPr>
        <p:spPr>
          <a:xfrm>
            <a:off x="4578350" y="5539768"/>
            <a:ext cx="2698750" cy="400110"/>
          </a:xfrm>
          <a:prstGeom prst="rect">
            <a:avLst/>
          </a:prstGeom>
          <a:noFill/>
        </p:spPr>
        <p:txBody>
          <a:bodyPr wrap="square" rtlCol="0">
            <a:spAutoFit/>
          </a:bodyPr>
          <a:lstStyle/>
          <a:p>
            <a:pPr algn="ctr"/>
            <a:r>
              <a:rPr lang="en-US" sz="2000" b="1" dirty="0">
                <a:latin typeface="72 Light" panose="020B0303030000000003" pitchFamily="34" charset="0"/>
                <a:cs typeface="72 Light" panose="020B0303030000000003" pitchFamily="34" charset="0"/>
              </a:rPr>
              <a:t>Haryana: 0.73 </a:t>
            </a:r>
            <a:r>
              <a:rPr lang="en-US" sz="1100" b="1" dirty="0" err="1">
                <a:latin typeface="72 Light" panose="020B0303030000000003" pitchFamily="34" charset="0"/>
                <a:cs typeface="72 Light" panose="020B0303030000000003" pitchFamily="34" charset="0"/>
              </a:rPr>
              <a:t>mmSCMD</a:t>
            </a:r>
            <a:endParaRPr lang="en-US" sz="1100" b="1" dirty="0">
              <a:latin typeface="72 Light" panose="020B0303030000000003" pitchFamily="34" charset="0"/>
              <a:cs typeface="72 Light" panose="020B0303030000000003" pitchFamily="34" charset="0"/>
            </a:endParaRPr>
          </a:p>
        </p:txBody>
      </p:sp>
      <p:sp>
        <p:nvSpPr>
          <p:cNvPr id="14" name="TextBox 13"/>
          <p:cNvSpPr txBox="1"/>
          <p:nvPr/>
        </p:nvSpPr>
        <p:spPr>
          <a:xfrm>
            <a:off x="7277100" y="5539768"/>
            <a:ext cx="2806700" cy="400110"/>
          </a:xfrm>
          <a:prstGeom prst="rect">
            <a:avLst/>
          </a:prstGeom>
          <a:noFill/>
        </p:spPr>
        <p:txBody>
          <a:bodyPr wrap="square" rtlCol="0">
            <a:spAutoFit/>
          </a:bodyPr>
          <a:lstStyle/>
          <a:p>
            <a:pPr algn="ctr"/>
            <a:r>
              <a:rPr lang="en-US" sz="2000" b="1" dirty="0">
                <a:latin typeface="72 Light" panose="020B0303030000000003" pitchFamily="34" charset="0"/>
                <a:cs typeface="72 Light" panose="020B0303030000000003" pitchFamily="34" charset="0"/>
              </a:rPr>
              <a:t>Rajasthan: 0.10 </a:t>
            </a:r>
            <a:r>
              <a:rPr lang="en-US" sz="1100" b="1" dirty="0" err="1">
                <a:latin typeface="72 Light" panose="020B0303030000000003" pitchFamily="34" charset="0"/>
                <a:cs typeface="72 Light" panose="020B0303030000000003" pitchFamily="34" charset="0"/>
              </a:rPr>
              <a:t>mmSCMD</a:t>
            </a:r>
            <a:endParaRPr lang="en-US" sz="1100" b="1" dirty="0">
              <a:latin typeface="72 Light" panose="020B0303030000000003" pitchFamily="34" charset="0"/>
              <a:cs typeface="72 Light" panose="020B0303030000000003" pitchFamily="34" charset="0"/>
            </a:endParaRPr>
          </a:p>
        </p:txBody>
      </p:sp>
      <p:sp>
        <p:nvSpPr>
          <p:cNvPr id="15" name="TextBox 14"/>
          <p:cNvSpPr txBox="1"/>
          <p:nvPr/>
        </p:nvSpPr>
        <p:spPr>
          <a:xfrm>
            <a:off x="10083800" y="5539768"/>
            <a:ext cx="2053771" cy="399214"/>
          </a:xfrm>
          <a:prstGeom prst="rect">
            <a:avLst/>
          </a:prstGeom>
          <a:noFill/>
        </p:spPr>
        <p:txBody>
          <a:bodyPr wrap="square" rtlCol="0">
            <a:spAutoFit/>
          </a:bodyPr>
          <a:lstStyle/>
          <a:p>
            <a:pPr algn="ctr"/>
            <a:r>
              <a:rPr lang="en-US" sz="2000" b="1" dirty="0">
                <a:latin typeface="72 Light" panose="020B0303030000000003" pitchFamily="34" charset="0"/>
                <a:cs typeface="72 Light" panose="020B0303030000000003" pitchFamily="34" charset="0"/>
              </a:rPr>
              <a:t>NG: 0.50 </a:t>
            </a:r>
            <a:r>
              <a:rPr lang="en-US" sz="1100" b="1" dirty="0" err="1">
                <a:latin typeface="72 Light" panose="020B0303030000000003" pitchFamily="34" charset="0"/>
                <a:cs typeface="72 Light" panose="020B0303030000000003" pitchFamily="34" charset="0"/>
              </a:rPr>
              <a:t>mmSCMD</a:t>
            </a:r>
            <a:endParaRPr lang="en-US" sz="1100" b="1" dirty="0">
              <a:latin typeface="72 Light" panose="020B0303030000000003" pitchFamily="34" charset="0"/>
              <a:cs typeface="72 Light" panose="020B0303030000000003" pitchFamily="34" charset="0"/>
            </a:endParaRPr>
          </a:p>
        </p:txBody>
      </p:sp>
    </p:spTree>
    <p:extLst>
      <p:ext uri="{BB962C8B-B14F-4D97-AF65-F5344CB8AC3E}">
        <p14:creationId xmlns:p14="http://schemas.microsoft.com/office/powerpoint/2010/main" val="2737574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733674" y="22860"/>
            <a:ext cx="8767446" cy="790357"/>
          </a:xfrm>
        </p:spPr>
        <p:txBody>
          <a:bodyPr vert="horz" lIns="91440" tIns="45720" rIns="91440" bIns="45720" rtlCol="0" anchor="b">
            <a:noAutofit/>
          </a:bodyPr>
          <a:lstStyle/>
          <a:p>
            <a:pPr lvl="0"/>
            <a:r>
              <a:rPr lang="en-US" sz="3600" dirty="0" smtClean="0"/>
              <a:t>Yearly Sales Volume Segment wise (</a:t>
            </a:r>
            <a:r>
              <a:rPr lang="en-US" sz="3600" dirty="0" err="1" smtClean="0"/>
              <a:t>mmSCM</a:t>
            </a:r>
            <a:r>
              <a:rPr lang="en-US" sz="3600" dirty="0" smtClean="0"/>
              <a:t>)</a:t>
            </a:r>
            <a:endParaRPr lang="en-US" sz="3600" dirty="0"/>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graphicFrame>
        <p:nvGraphicFramePr>
          <p:cNvPr id="16" name="Chart 15"/>
          <p:cNvGraphicFramePr/>
          <p:nvPr>
            <p:extLst>
              <p:ext uri="{D42A27DB-BD31-4B8C-83A1-F6EECF244321}">
                <p14:modId xmlns:p14="http://schemas.microsoft.com/office/powerpoint/2010/main" val="2523460374"/>
              </p:ext>
            </p:extLst>
          </p:nvPr>
        </p:nvGraphicFramePr>
        <p:xfrm>
          <a:off x="353861" y="1041898"/>
          <a:ext cx="5163019"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extLst>
              <p:ext uri="{D42A27DB-BD31-4B8C-83A1-F6EECF244321}">
                <p14:modId xmlns:p14="http://schemas.microsoft.com/office/powerpoint/2010/main" val="3129526049"/>
              </p:ext>
            </p:extLst>
          </p:nvPr>
        </p:nvGraphicFramePr>
        <p:xfrm>
          <a:off x="6995160" y="990605"/>
          <a:ext cx="5029200" cy="285579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p:nvPr>
            <p:extLst>
              <p:ext uri="{D42A27DB-BD31-4B8C-83A1-F6EECF244321}">
                <p14:modId xmlns:p14="http://schemas.microsoft.com/office/powerpoint/2010/main" val="2113004661"/>
              </p:ext>
            </p:extLst>
          </p:nvPr>
        </p:nvGraphicFramePr>
        <p:xfrm>
          <a:off x="642233" y="3991192"/>
          <a:ext cx="5048150" cy="2590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p:nvPr>
            <p:extLst>
              <p:ext uri="{D42A27DB-BD31-4B8C-83A1-F6EECF244321}">
                <p14:modId xmlns:p14="http://schemas.microsoft.com/office/powerpoint/2010/main" val="2275538669"/>
              </p:ext>
            </p:extLst>
          </p:nvPr>
        </p:nvGraphicFramePr>
        <p:xfrm>
          <a:off x="6995160" y="3846399"/>
          <a:ext cx="5013960" cy="26158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426042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733674" y="22860"/>
            <a:ext cx="5983605" cy="790357"/>
          </a:xfrm>
        </p:spPr>
        <p:txBody>
          <a:bodyPr vert="horz" lIns="91440" tIns="45720" rIns="91440" bIns="45720" rtlCol="0" anchor="b">
            <a:normAutofit/>
          </a:bodyPr>
          <a:lstStyle/>
          <a:p>
            <a:pPr lvl="0" algn="ctr"/>
            <a:r>
              <a:rPr lang="en-US" dirty="0" smtClean="0"/>
              <a:t>Gas Sourcing</a:t>
            </a:r>
            <a:endParaRPr lang="en-US" dirty="0"/>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172720" y="1045489"/>
            <a:ext cx="7437120" cy="5202912"/>
          </a:xfrm>
        </p:spPr>
        <p:txBody>
          <a:bodyPr vert="horz" lIns="0" tIns="45720" rIns="0" bIns="45720" rtlCol="0">
            <a:noAutofit/>
          </a:bodyPr>
          <a:lstStyle/>
          <a:p>
            <a:pPr lvl="0" algn="just"/>
            <a:r>
              <a:rPr lang="en-US" sz="1600" dirty="0"/>
              <a:t>Allocation from Govt. of India of domestic gas for CNG and PNG Domestic segment. </a:t>
            </a:r>
            <a:endParaRPr lang="en-US" sz="1600" dirty="0" smtClean="0"/>
          </a:p>
          <a:p>
            <a:pPr lvl="0" algn="just"/>
            <a:endParaRPr lang="en-US" sz="1600" dirty="0"/>
          </a:p>
          <a:p>
            <a:pPr lvl="0" algn="just"/>
            <a:r>
              <a:rPr lang="en-US" sz="1600" dirty="0" smtClean="0"/>
              <a:t>Lower </a:t>
            </a:r>
            <a:r>
              <a:rPr lang="en-US" sz="1600" dirty="0"/>
              <a:t>prices of domestic gas makes the economics of switching to gas more attractive driving growth in CNG &amp; PNG- Domestic segments which constitute around 82</a:t>
            </a:r>
            <a:r>
              <a:rPr lang="en-US" sz="1600" dirty="0">
                <a:solidFill>
                  <a:schemeClr val="tx1"/>
                </a:solidFill>
              </a:rPr>
              <a:t>%</a:t>
            </a:r>
            <a:r>
              <a:rPr lang="en-US" sz="1600" dirty="0"/>
              <a:t> of the total sales volumes. </a:t>
            </a:r>
            <a:endParaRPr lang="en-US" sz="1600" dirty="0" smtClean="0"/>
          </a:p>
          <a:p>
            <a:pPr lvl="0" algn="just"/>
            <a:endParaRPr lang="en-US" sz="1600" dirty="0">
              <a:solidFill>
                <a:schemeClr val="tx1"/>
              </a:solidFill>
            </a:endParaRPr>
          </a:p>
          <a:p>
            <a:pPr lvl="0" algn="just"/>
            <a:r>
              <a:rPr lang="en-US" sz="1600" dirty="0" smtClean="0">
                <a:solidFill>
                  <a:schemeClr val="tx1"/>
                </a:solidFill>
              </a:rPr>
              <a:t>During </a:t>
            </a:r>
            <a:r>
              <a:rPr lang="en-US" sz="1600" dirty="0">
                <a:solidFill>
                  <a:schemeClr val="tx1"/>
                </a:solidFill>
              </a:rPr>
              <a:t>Q4 of FY 24-25 the domestic gas allocation stood at 50% for priority segment</a:t>
            </a:r>
            <a:r>
              <a:rPr lang="en-US" sz="1600" dirty="0" smtClean="0">
                <a:solidFill>
                  <a:schemeClr val="tx1"/>
                </a:solidFill>
              </a:rPr>
              <a:t>.</a:t>
            </a:r>
          </a:p>
          <a:p>
            <a:pPr lvl="0" algn="just"/>
            <a:endParaRPr lang="en-US" sz="1600" dirty="0">
              <a:solidFill>
                <a:schemeClr val="tx1"/>
              </a:solidFill>
            </a:endParaRPr>
          </a:p>
          <a:p>
            <a:pPr algn="just"/>
            <a:r>
              <a:rPr lang="en-US" sz="1600" dirty="0"/>
              <a:t>Have tied up long term/ mid term contract for RLNG/HPHT to meet PNG Industrial &amp; Commercial demand and shortfall in Domestic Gas allocation for CNG &amp; DPNG.</a:t>
            </a:r>
          </a:p>
          <a:p>
            <a:pPr algn="just"/>
            <a:endParaRPr lang="en-US" sz="1600" dirty="0" smtClean="0"/>
          </a:p>
          <a:p>
            <a:pPr algn="just"/>
            <a:r>
              <a:rPr lang="en-US" sz="1600" dirty="0" smtClean="0"/>
              <a:t>Buying </a:t>
            </a:r>
            <a:r>
              <a:rPr lang="en-US" sz="1600" dirty="0"/>
              <a:t>short term gas from the open market through tendering and IGX on need basis. </a:t>
            </a:r>
          </a:p>
          <a:p>
            <a:pPr lvl="0" algn="just"/>
            <a:endParaRPr lang="en-US" sz="1600" dirty="0">
              <a:solidFill>
                <a:schemeClr val="tx1"/>
              </a:solidFill>
            </a:endParaRPr>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pic>
        <p:nvPicPr>
          <p:cNvPr id="6146" name="Picture 2" descr="Gas Processing Plant Icons Stock Illustrations – 387 Gas Processing Plant  Icons Stock Illustrations, Vectors &amp; Clipart - Dreams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385" y="1449704"/>
            <a:ext cx="4006215" cy="400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065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E879E6-8FFE-4154-8F2A-F7518B89B376}">
  <ds:schemaRefs>
    <ds:schemaRef ds:uri="71af3243-3dd4-4a8d-8c0d-dd76da1f02a5"/>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elements/1.1/"/>
    <ds:schemaRef ds:uri="http://www.w3.org/XML/1998/namespace"/>
    <ds:schemaRef ds:uri="16c05727-aa75-4e4a-9b5f-8a80a116589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company all hands presentation</Template>
  <TotalTime>0</TotalTime>
  <Words>1769</Words>
  <Application>Microsoft Office PowerPoint</Application>
  <PresentationFormat>Widescreen</PresentationFormat>
  <Paragraphs>306</Paragraphs>
  <Slides>26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72 Light</vt:lpstr>
      <vt:lpstr>Arial</vt:lpstr>
      <vt:lpstr>Brush Script MT</vt:lpstr>
      <vt:lpstr>Calibri</vt:lpstr>
      <vt:lpstr>Calibri (Body)</vt:lpstr>
      <vt:lpstr>Courier New</vt:lpstr>
      <vt:lpstr>Times New Roman</vt:lpstr>
      <vt:lpstr>Wingdings</vt:lpstr>
      <vt:lpstr>RetrospectVTI</vt:lpstr>
      <vt:lpstr>Indraprastha Gas Limited</vt:lpstr>
      <vt:lpstr>Background</vt:lpstr>
      <vt:lpstr>Shareholding Pattern As on 31 March 2025</vt:lpstr>
      <vt:lpstr>Management</vt:lpstr>
      <vt:lpstr>Areas of Operation</vt:lpstr>
      <vt:lpstr>Areas of Operation</vt:lpstr>
      <vt:lpstr>Current Sales Volume Mix (%)</vt:lpstr>
      <vt:lpstr>Yearly Sales Volume Segment wise (mmSCM)</vt:lpstr>
      <vt:lpstr>Gas Sourcing</vt:lpstr>
      <vt:lpstr>Current Gas Mix (%) (Overall Purchases)</vt:lpstr>
      <vt:lpstr>Growth in CNG Segment</vt:lpstr>
      <vt:lpstr>CNG Station Network</vt:lpstr>
      <vt:lpstr>CNG Station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2025-06-03T10:32:35Z</dcterms:created>
  <dcterms:modified xsi:type="dcterms:W3CDTF">2025-06-06T11:53:29Z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